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</p:sldIdLst>
  <p:sldSz cy="5143500" cx="9144000"/>
  <p:notesSz cx="6858000" cy="9144000"/>
  <p:embeddedFontLst>
    <p:embeddedFont>
      <p:font typeface="Ubuntu Light"/>
      <p:regular r:id="rId48"/>
      <p:bold r:id="rId49"/>
      <p:italic r:id="rId50"/>
      <p:boldItalic r:id="rId51"/>
    </p:embeddedFont>
    <p:embeddedFont>
      <p:font typeface="Amatic SC"/>
      <p:regular r:id="rId52"/>
      <p:bold r:id="rId53"/>
    </p:embeddedFont>
    <p:embeddedFont>
      <p:font typeface="Source Code Pro"/>
      <p:regular r:id="rId54"/>
      <p:bold r:id="rId55"/>
      <p:italic r:id="rId56"/>
      <p:boldItalic r:id="rId5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UbuntuLight-regular.fntdata"/><Relationship Id="rId47" Type="http://schemas.openxmlformats.org/officeDocument/2006/relationships/slide" Target="slides/slide42.xml"/><Relationship Id="rId49" Type="http://schemas.openxmlformats.org/officeDocument/2006/relationships/font" Target="fonts/UbuntuLigh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UbuntuLight-boldItalic.fntdata"/><Relationship Id="rId50" Type="http://schemas.openxmlformats.org/officeDocument/2006/relationships/font" Target="fonts/UbuntuLight-italic.fntdata"/><Relationship Id="rId53" Type="http://schemas.openxmlformats.org/officeDocument/2006/relationships/font" Target="fonts/AmaticSC-bold.fntdata"/><Relationship Id="rId52" Type="http://schemas.openxmlformats.org/officeDocument/2006/relationships/font" Target="fonts/AmaticSC-regular.fntdata"/><Relationship Id="rId11" Type="http://schemas.openxmlformats.org/officeDocument/2006/relationships/slide" Target="slides/slide6.xml"/><Relationship Id="rId55" Type="http://schemas.openxmlformats.org/officeDocument/2006/relationships/font" Target="fonts/SourceCodePro-bold.fntdata"/><Relationship Id="rId10" Type="http://schemas.openxmlformats.org/officeDocument/2006/relationships/slide" Target="slides/slide5.xml"/><Relationship Id="rId54" Type="http://schemas.openxmlformats.org/officeDocument/2006/relationships/font" Target="fonts/SourceCodePro-regular.fntdata"/><Relationship Id="rId13" Type="http://schemas.openxmlformats.org/officeDocument/2006/relationships/slide" Target="slides/slide8.xml"/><Relationship Id="rId57" Type="http://schemas.openxmlformats.org/officeDocument/2006/relationships/font" Target="fonts/SourceCodePro-boldItalic.fntdata"/><Relationship Id="rId12" Type="http://schemas.openxmlformats.org/officeDocument/2006/relationships/slide" Target="slides/slide7.xml"/><Relationship Id="rId56" Type="http://schemas.openxmlformats.org/officeDocument/2006/relationships/font" Target="fonts/SourceCodePro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65b8d868959ce809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65b8d868959ce809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0f1ff1f262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0f1ff1f262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0f1ff1f262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0f1ff1f262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0f1ff1f262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0f1ff1f262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0cd8d31839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0cd8d31839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0cd8d31839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0cd8d31839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0cd8d31839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0cd8d31839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0cd8d31839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0cd8d31839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0f1ff1f262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0f1ff1f262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0cd8d31839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0cd8d31839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0f1ff1f262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0f1ff1f262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65b8d868959ce809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65b8d868959ce809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0f1ff1f262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0f1ff1f262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0f1ff1f262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0f1ff1f262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65b8d868959ce809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65b8d868959ce809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0f1ff1f262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0f1ff1f262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0f1ff1f262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0f1ff1f262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0f1ff1f262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0f1ff1f262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0f1ff1f262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0f1ff1f262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0f1ff1f262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0f1ff1f262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0f1ff1f262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0f1ff1f262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0f1ff1f262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0f1ff1f262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0f1ff1f262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0f1ff1f262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0f1ff1f262_0_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0f1ff1f262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0f1ff1f262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0f1ff1f262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0f1ff1f262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0f1ff1f262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0f1ff1f262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0f1ff1f262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0f1ff1f262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0f1ff1f262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0f1ff1f262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0f1ff1f262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0f1ff1f262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0f1ff1f262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0f1ff1f262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0f1ff1f262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5b8d868959ce809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65b8d868959ce809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65b8d868959ce809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65b8d868959ce809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0f1ff1f262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0f1ff1f262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0f1ff1f26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0f1ff1f26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0f1ff1f262_0_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0f1ff1f262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65b8d868959ce809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65b8d868959ce809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5b8d868959ce809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5b8d868959ce809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0f1ff1f26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0f1ff1f26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0f1ff1f262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0f1ff1f262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0f1ff1f262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0f1ff1f262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0f1ff1f262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0f1ff1f262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engine.gif" TargetMode="External"/><Relationship Id="rId4" Type="http://schemas.openxmlformats.org/officeDocument/2006/relationships/image" Target="../media/image16.gif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6400"/>
              <a:t>Принципы дидактики </a:t>
            </a:r>
            <a:br>
              <a:rPr lang="ru" sz="6400"/>
            </a:br>
            <a:r>
              <a:rPr lang="ru" sz="6400"/>
              <a:t>и современные </a:t>
            </a:r>
            <a:br>
              <a:rPr lang="ru" sz="6400"/>
            </a:br>
            <a:r>
              <a:rPr lang="ru" sz="6400"/>
              <a:t>информационные технологии</a:t>
            </a:r>
            <a:endParaRPr sz="6400"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latin typeface="Amatic SC"/>
                <a:ea typeface="Amatic SC"/>
                <a:cs typeface="Amatic SC"/>
                <a:sym typeface="Amatic SC"/>
              </a:rPr>
              <a:t>Нестареющая классика и актуальная современность</a:t>
            </a:r>
            <a:endParaRPr sz="3600">
              <a:latin typeface="Amatic SC"/>
              <a:ea typeface="Amatic SC"/>
              <a:cs typeface="Amatic SC"/>
              <a:sym typeface="Amatic SC"/>
            </a:endParaRPr>
          </a:p>
        </p:txBody>
      </p:sp>
      <p:cxnSp>
        <p:nvCxnSpPr>
          <p:cNvPr id="58" name="Google Shape;58;p13"/>
          <p:cNvCxnSpPr/>
          <p:nvPr/>
        </p:nvCxnSpPr>
        <p:spPr>
          <a:xfrm>
            <a:off x="14775" y="3422775"/>
            <a:ext cx="91089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311700" y="2166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Общие принципы дидактики</a:t>
            </a:r>
            <a:endParaRPr/>
          </a:p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Принцип сознательности и активности учащихся:</a:t>
            </a:r>
            <a:endParaRPr b="1"/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ru"/>
              <a:t>обеспечивать условия для хорошей работоспособности и устойчивого внимания учащихся;</a:t>
            </a:r>
            <a:endParaRPr/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ru"/>
              <a:t>комментировать их реплики, вопросы и ответы;</a:t>
            </a:r>
            <a:endParaRPr/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ru"/>
              <a:t>использовать активные методы обучения, в т.ч. проблемный;</a:t>
            </a:r>
            <a:endParaRPr/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ru"/>
              <a:t>провоцировать учеников на познавательную активность и самостоятельность, поощрять их; </a:t>
            </a:r>
            <a:endParaRPr/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ru"/>
              <a:t>развивать научное мышление, творческий подход к получению знаний, умение самостоятельного применения этих знаний для решения конкретных практических задач.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7" name="Google Shape;127;p22"/>
          <p:cNvCxnSpPr/>
          <p:nvPr/>
        </p:nvCxnSpPr>
        <p:spPr>
          <a:xfrm>
            <a:off x="14775" y="1136775"/>
            <a:ext cx="91089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8" name="Google Shape;128;p22"/>
          <p:cNvSpPr txBox="1"/>
          <p:nvPr>
            <p:ph type="title"/>
          </p:nvPr>
        </p:nvSpPr>
        <p:spPr>
          <a:xfrm>
            <a:off x="14775" y="4436450"/>
            <a:ext cx="9108900" cy="55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Научность | Доступность | Систематичность | Практичность | </a:t>
            </a:r>
            <a:r>
              <a:rPr lang="ru" sz="2400">
                <a:solidFill>
                  <a:schemeClr val="accent5"/>
                </a:solidFill>
              </a:rPr>
              <a:t>Активность</a:t>
            </a:r>
            <a:r>
              <a:rPr lang="ru" sz="2400"/>
              <a:t> | Наглядность | Прочность</a:t>
            </a:r>
            <a:endParaRPr sz="24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311700" y="2166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Общие принципы дидактики</a:t>
            </a:r>
            <a:endParaRPr/>
          </a:p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Принцип наглядности представления учебного материала:</a:t>
            </a:r>
            <a:endParaRPr b="1"/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ru"/>
              <a:t>обеспечивать восприятие материала всеми органами чувств;</a:t>
            </a:r>
            <a:endParaRPr/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ru"/>
              <a:t>определить перед использованием цель наблюдения, порядок и методику демонстрации, объём (количество) демонстраций;</a:t>
            </a:r>
            <a:endParaRPr/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ru"/>
              <a:t>использовать совместно с другими средствами обучения;</a:t>
            </a:r>
            <a:endParaRPr/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ru"/>
              <a:t>обеспечивать безопасность применения;</a:t>
            </a:r>
            <a:endParaRPr/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ru"/>
              <a:t>использовать наглядность умеренно, в нужный момент;</a:t>
            </a:r>
            <a:endParaRPr/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ru"/>
              <a:t>мотивировать учеников делать самостоятельный вывод из увиденного.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cxnSp>
        <p:nvCxnSpPr>
          <p:cNvPr id="135" name="Google Shape;135;p23"/>
          <p:cNvCxnSpPr/>
          <p:nvPr/>
        </p:nvCxnSpPr>
        <p:spPr>
          <a:xfrm>
            <a:off x="14775" y="1136775"/>
            <a:ext cx="91089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6" name="Google Shape;136;p23"/>
          <p:cNvSpPr txBox="1"/>
          <p:nvPr>
            <p:ph type="title"/>
          </p:nvPr>
        </p:nvSpPr>
        <p:spPr>
          <a:xfrm>
            <a:off x="14775" y="4436450"/>
            <a:ext cx="9108900" cy="55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Научность | Доступность | Систематичность | Практичность | Активность | </a:t>
            </a:r>
            <a:r>
              <a:rPr lang="ru" sz="2400">
                <a:solidFill>
                  <a:schemeClr val="accent5"/>
                </a:solidFill>
              </a:rPr>
              <a:t>Наглядность</a:t>
            </a:r>
            <a:r>
              <a:rPr lang="ru" sz="2400"/>
              <a:t> | Прочность</a:t>
            </a:r>
            <a:endParaRPr sz="24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type="title"/>
          </p:nvPr>
        </p:nvSpPr>
        <p:spPr>
          <a:xfrm>
            <a:off x="311700" y="2166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Общие принципы дидактики</a:t>
            </a:r>
            <a:endParaRPr/>
          </a:p>
        </p:txBody>
      </p:sp>
      <p:sp>
        <p:nvSpPr>
          <p:cNvPr id="142" name="Google Shape;142;p2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Принцип прочности усвоения знаний:</a:t>
            </a:r>
            <a:endParaRPr b="1"/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ru"/>
              <a:t>не перегружать материал частностями, выделять главное;</a:t>
            </a:r>
            <a:endParaRPr/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ru"/>
              <a:t>обучать приемам умственной работы;</a:t>
            </a:r>
            <a:endParaRPr/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ru"/>
              <a:t>излагать материал эмоционально;</a:t>
            </a:r>
            <a:endParaRPr/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ru"/>
              <a:t>повторять и закреплять знания, умения и навыки;</a:t>
            </a:r>
            <a:endParaRPr/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ru"/>
              <a:t>проводить их систематический контроль;</a:t>
            </a:r>
            <a:endParaRPr/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ru"/>
              <a:t>использовать индивидуальный подход.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cxnSp>
        <p:nvCxnSpPr>
          <p:cNvPr id="143" name="Google Shape;143;p24"/>
          <p:cNvCxnSpPr/>
          <p:nvPr/>
        </p:nvCxnSpPr>
        <p:spPr>
          <a:xfrm>
            <a:off x="14775" y="1136775"/>
            <a:ext cx="91089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4" name="Google Shape;144;p24"/>
          <p:cNvSpPr txBox="1"/>
          <p:nvPr>
            <p:ph type="title"/>
          </p:nvPr>
        </p:nvSpPr>
        <p:spPr>
          <a:xfrm>
            <a:off x="14775" y="4436450"/>
            <a:ext cx="9108900" cy="55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Научность | Доступность | Систематичность | Практичность | Активность | Наглядность | </a:t>
            </a:r>
            <a:r>
              <a:rPr lang="ru" sz="2400">
                <a:solidFill>
                  <a:schemeClr val="accent5"/>
                </a:solidFill>
              </a:rPr>
              <a:t>Прочность</a:t>
            </a:r>
            <a:endParaRPr sz="24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Общие принципы дидактики</a:t>
            </a:r>
            <a:endParaRPr/>
          </a:p>
        </p:txBody>
      </p:sp>
      <p:sp>
        <p:nvSpPr>
          <p:cNvPr id="150" name="Google Shape;150;p2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Принципы могут вступать в противоречие друг с другом: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научность vs доступность;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научность vs наглядность;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доступность vs активность</a:t>
            </a:r>
            <a:r>
              <a:rPr lang="ru"/>
              <a:t>...</a:t>
            </a:r>
            <a:endParaRPr/>
          </a:p>
        </p:txBody>
      </p:sp>
      <p:cxnSp>
        <p:nvCxnSpPr>
          <p:cNvPr id="151" name="Google Shape;151;p25"/>
          <p:cNvCxnSpPr/>
          <p:nvPr/>
        </p:nvCxnSpPr>
        <p:spPr>
          <a:xfrm>
            <a:off x="14775" y="1136775"/>
            <a:ext cx="91089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title"/>
          </p:nvPr>
        </p:nvSpPr>
        <p:spPr>
          <a:xfrm>
            <a:off x="427775" y="197000"/>
            <a:ext cx="83358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/>
              <a:t>Знания, умения, навыки</a:t>
            </a:r>
            <a:endParaRPr/>
          </a:p>
        </p:txBody>
      </p:sp>
      <p:sp>
        <p:nvSpPr>
          <p:cNvPr id="157" name="Google Shape;157;p26"/>
          <p:cNvSpPr txBox="1"/>
          <p:nvPr>
            <p:ph idx="1" type="body"/>
          </p:nvPr>
        </p:nvSpPr>
        <p:spPr>
          <a:xfrm>
            <a:off x="427775" y="1136775"/>
            <a:ext cx="8335800" cy="39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Знания</a:t>
            </a:r>
            <a:r>
              <a:rPr lang="ru"/>
              <a:t> — отражение человеком объективной действительности в форме фактов, представлений, понятий и законов науки. </a:t>
            </a:r>
            <a:r>
              <a:rPr b="1" lang="ru"/>
              <a:t>Элементы знаний</a:t>
            </a:r>
            <a:r>
              <a:rPr lang="ru"/>
              <a:t> — факты, правила, понятия, законы.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/>
              <a:t>Умения</a:t>
            </a:r>
            <a:r>
              <a:rPr lang="ru"/>
              <a:t> — готовность сознательно и самостоятельно выполнять практические и теоретические действия на основе усвоенных знаний, жизненного опыта и приобретенных навыков.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/>
              <a:t>Навыки</a:t>
            </a:r>
            <a:r>
              <a:rPr lang="ru"/>
              <a:t> — компоненты практической деятельности, проявляющиеся при выполнении необходимых действий, доведенных до совершенства путем многократного упражнения.</a:t>
            </a:r>
            <a:endParaRPr/>
          </a:p>
        </p:txBody>
      </p:sp>
      <p:cxnSp>
        <p:nvCxnSpPr>
          <p:cNvPr id="158" name="Google Shape;158;p26"/>
          <p:cNvCxnSpPr/>
          <p:nvPr/>
        </p:nvCxnSpPr>
        <p:spPr>
          <a:xfrm>
            <a:off x="14775" y="1136775"/>
            <a:ext cx="91089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/>
          <p:nvPr>
            <p:ph type="title"/>
          </p:nvPr>
        </p:nvSpPr>
        <p:spPr>
          <a:xfrm>
            <a:off x="427775" y="197000"/>
            <a:ext cx="83358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/>
              <a:t>Универсальные учебные действия (УУД)</a:t>
            </a:r>
            <a:endParaRPr/>
          </a:p>
        </p:txBody>
      </p:sp>
      <p:sp>
        <p:nvSpPr>
          <p:cNvPr id="164" name="Google Shape;164;p27"/>
          <p:cNvSpPr txBox="1"/>
          <p:nvPr>
            <p:ph idx="1" type="body"/>
          </p:nvPr>
        </p:nvSpPr>
        <p:spPr>
          <a:xfrm>
            <a:off x="427775" y="1136775"/>
            <a:ext cx="8335800" cy="39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Совокупность приемов, помогающих успешно усваивать новые знания и навыки, а также применять их в учебных и жизненных ситуациях.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Носят надпредметный характер, организуют учебную деятельность в комплексе.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Виды УУД: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ru"/>
              <a:t>регулятивные (самоорганизация, самоконтроль, самооценка, рефлексия);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ru"/>
              <a:t>познавательные (базовые логические и исследовательские действия, работа с информацией);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ru"/>
              <a:t>коммуникативные (конструктивное взаимодействие).</a:t>
            </a:r>
            <a:endParaRPr/>
          </a:p>
        </p:txBody>
      </p:sp>
      <p:cxnSp>
        <p:nvCxnSpPr>
          <p:cNvPr id="165" name="Google Shape;165;p27"/>
          <p:cNvCxnSpPr/>
          <p:nvPr/>
        </p:nvCxnSpPr>
        <p:spPr>
          <a:xfrm>
            <a:off x="14775" y="1136775"/>
            <a:ext cx="91089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title"/>
          </p:nvPr>
        </p:nvSpPr>
        <p:spPr>
          <a:xfrm>
            <a:off x="427775" y="197000"/>
            <a:ext cx="83358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/>
              <a:t>Компетенции</a:t>
            </a:r>
            <a:endParaRPr/>
          </a:p>
        </p:txBody>
      </p:sp>
      <p:sp>
        <p:nvSpPr>
          <p:cNvPr id="171" name="Google Shape;171;p28"/>
          <p:cNvSpPr txBox="1"/>
          <p:nvPr>
            <p:ph idx="1" type="body"/>
          </p:nvPr>
        </p:nvSpPr>
        <p:spPr>
          <a:xfrm>
            <a:off x="427775" y="1136775"/>
            <a:ext cx="8335800" cy="39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ru"/>
              <a:t>Способность применять знания, умения, </a:t>
            </a:r>
            <a:br>
              <a:rPr lang="ru"/>
            </a:br>
            <a:r>
              <a:rPr lang="ru"/>
              <a:t>успешно действовать на основе практического опыта </a:t>
            </a:r>
            <a:br>
              <a:rPr lang="ru"/>
            </a:br>
            <a:r>
              <a:rPr lang="ru"/>
              <a:t>при решении задач общего рода, в определенной широкой области.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Виды компетенций: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–"/>
            </a:pPr>
            <a:r>
              <a:rPr lang="ru"/>
              <a:t>Общекультурные (универсальные).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ru"/>
              <a:t>Общепрофессиональные.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ru"/>
              <a:t>Профессиональные.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Можно провести аналогию с «</a:t>
            </a:r>
            <a:r>
              <a:rPr i="1" lang="ru"/>
              <a:t>soft skills</a:t>
            </a:r>
            <a:r>
              <a:rPr lang="ru"/>
              <a:t>» и «</a:t>
            </a:r>
            <a:r>
              <a:rPr i="1" lang="ru"/>
              <a:t>hard skills</a:t>
            </a:r>
            <a:r>
              <a:rPr lang="ru"/>
              <a:t>».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cxnSp>
        <p:nvCxnSpPr>
          <p:cNvPr id="172" name="Google Shape;172;p28"/>
          <p:cNvCxnSpPr/>
          <p:nvPr/>
        </p:nvCxnSpPr>
        <p:spPr>
          <a:xfrm>
            <a:off x="14775" y="1136775"/>
            <a:ext cx="91089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Современные информационные технологии</a:t>
            </a:r>
            <a:endParaRPr/>
          </a:p>
        </p:txBody>
      </p:sp>
      <p:sp>
        <p:nvSpPr>
          <p:cNvPr id="178" name="Google Shape;178;p29"/>
          <p:cNvSpPr txBox="1"/>
          <p:nvPr>
            <p:ph idx="1" type="body"/>
          </p:nvPr>
        </p:nvSpPr>
        <p:spPr>
          <a:xfrm>
            <a:off x="311700" y="1228675"/>
            <a:ext cx="8520600" cy="358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выход в интернет, доступ к информационным ресурсам и их отображение;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поисково-информационные системы, другое программное обеспечение, в т.ч. коммуникационное;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цифровые образовательные ресурсы: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 sz="1800"/>
              <a:t>презентации;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 sz="1800"/>
              <a:t>мультимедиа (видео, аудио, анимации);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 sz="1800"/>
              <a:t>компьютерные модели;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 sz="1800"/>
              <a:t>гипертекст;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 sz="1800"/>
              <a:t>тестирования;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 sz="1800"/>
              <a:t>...</a:t>
            </a:r>
            <a:endParaRPr sz="1800"/>
          </a:p>
        </p:txBody>
      </p:sp>
      <p:cxnSp>
        <p:nvCxnSpPr>
          <p:cNvPr id="179" name="Google Shape;179;p29"/>
          <p:cNvCxnSpPr/>
          <p:nvPr/>
        </p:nvCxnSpPr>
        <p:spPr>
          <a:xfrm>
            <a:off x="14775" y="1136775"/>
            <a:ext cx="91089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/>
          <p:nvPr>
            <p:ph type="title"/>
          </p:nvPr>
        </p:nvSpPr>
        <p:spPr>
          <a:xfrm>
            <a:off x="427775" y="197000"/>
            <a:ext cx="83358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/>
              <a:t>Основные вопросы дидактики</a:t>
            </a:r>
            <a:endParaRPr/>
          </a:p>
        </p:txBody>
      </p:sp>
      <p:sp>
        <p:nvSpPr>
          <p:cNvPr id="185" name="Google Shape;185;p30"/>
          <p:cNvSpPr txBox="1"/>
          <p:nvPr>
            <p:ph idx="1" type="body"/>
          </p:nvPr>
        </p:nvSpPr>
        <p:spPr>
          <a:xfrm>
            <a:off x="427775" y="1229225"/>
            <a:ext cx="8335800" cy="178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ru"/>
              <a:t>к</a:t>
            </a:r>
            <a:r>
              <a:rPr b="1" lang="ru"/>
              <a:t>ого учить:</a:t>
            </a:r>
            <a:r>
              <a:rPr lang="ru"/>
              <a:t> возраст, способности, уровень.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ru"/>
              <a:t>з</a:t>
            </a:r>
            <a:r>
              <a:rPr b="1" lang="ru"/>
              <a:t>ачем учить:</a:t>
            </a:r>
            <a:r>
              <a:rPr lang="ru"/>
              <a:t> цели (как для обучающегося, </a:t>
            </a:r>
            <a:br>
              <a:rPr lang="ru"/>
            </a:br>
            <a:r>
              <a:rPr lang="ru"/>
              <a:t>так и для образовательного процесса).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ru"/>
              <a:t>ч</a:t>
            </a:r>
            <a:r>
              <a:rPr b="1" lang="ru"/>
              <a:t>ему учить:</a:t>
            </a:r>
            <a:r>
              <a:rPr lang="ru"/>
              <a:t> содержание обучения.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ru"/>
              <a:t>к</a:t>
            </a:r>
            <a:r>
              <a:rPr b="1" lang="ru"/>
              <a:t>ак учить:</a:t>
            </a:r>
            <a:r>
              <a:rPr lang="ru"/>
              <a:t> методы, средства, формы обучения.</a:t>
            </a:r>
            <a:endParaRPr/>
          </a:p>
        </p:txBody>
      </p:sp>
      <p:sp>
        <p:nvSpPr>
          <p:cNvPr id="186" name="Google Shape;186;p30"/>
          <p:cNvSpPr txBox="1"/>
          <p:nvPr/>
        </p:nvSpPr>
        <p:spPr>
          <a:xfrm>
            <a:off x="3957425" y="3441813"/>
            <a:ext cx="1276500" cy="447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accent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ЗАЧЕМ?</a:t>
            </a:r>
            <a:endParaRPr b="1" sz="2000">
              <a:solidFill>
                <a:schemeClr val="accent3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87" name="Google Shape;187;p30"/>
          <p:cNvSpPr txBox="1"/>
          <p:nvPr/>
        </p:nvSpPr>
        <p:spPr>
          <a:xfrm>
            <a:off x="2654475" y="4220025"/>
            <a:ext cx="1276500" cy="447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accent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ЧЕМУ?</a:t>
            </a:r>
            <a:endParaRPr b="1" sz="2000">
              <a:solidFill>
                <a:schemeClr val="accent3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88" name="Google Shape;188;p30"/>
          <p:cNvSpPr txBox="1"/>
          <p:nvPr/>
        </p:nvSpPr>
        <p:spPr>
          <a:xfrm>
            <a:off x="5207475" y="4220025"/>
            <a:ext cx="1276500" cy="447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accent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КАК?</a:t>
            </a:r>
            <a:endParaRPr b="1" sz="2000">
              <a:solidFill>
                <a:schemeClr val="accent3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89" name="Google Shape;189;p30"/>
          <p:cNvCxnSpPr>
            <a:stCxn id="186" idx="1"/>
            <a:endCxn id="187" idx="0"/>
          </p:cNvCxnSpPr>
          <p:nvPr/>
        </p:nvCxnSpPr>
        <p:spPr>
          <a:xfrm flipH="1">
            <a:off x="3292625" y="3665463"/>
            <a:ext cx="664800" cy="554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90" name="Google Shape;190;p30"/>
          <p:cNvCxnSpPr>
            <a:stCxn id="186" idx="3"/>
            <a:endCxn id="188" idx="0"/>
          </p:cNvCxnSpPr>
          <p:nvPr/>
        </p:nvCxnSpPr>
        <p:spPr>
          <a:xfrm>
            <a:off x="5233925" y="3665463"/>
            <a:ext cx="611700" cy="554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91" name="Google Shape;191;p30"/>
          <p:cNvCxnSpPr>
            <a:stCxn id="187" idx="3"/>
            <a:endCxn id="188" idx="1"/>
          </p:cNvCxnSpPr>
          <p:nvPr/>
        </p:nvCxnSpPr>
        <p:spPr>
          <a:xfrm>
            <a:off x="3930975" y="4443675"/>
            <a:ext cx="12765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92" name="Google Shape;192;p30"/>
          <p:cNvCxnSpPr/>
          <p:nvPr/>
        </p:nvCxnSpPr>
        <p:spPr>
          <a:xfrm>
            <a:off x="14775" y="1136775"/>
            <a:ext cx="91089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Примеры ресурсов: www.desmos.com</a:t>
            </a:r>
            <a:endParaRPr/>
          </a:p>
        </p:txBody>
      </p:sp>
      <p:cxnSp>
        <p:nvCxnSpPr>
          <p:cNvPr id="198" name="Google Shape;198;p31"/>
          <p:cNvCxnSpPr/>
          <p:nvPr/>
        </p:nvCxnSpPr>
        <p:spPr>
          <a:xfrm>
            <a:off x="14775" y="1136775"/>
            <a:ext cx="91089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99" name="Google Shape;19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050" y="1179700"/>
            <a:ext cx="7692350" cy="432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2166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Дидактика (от греч. </a:t>
            </a:r>
            <a:r>
              <a:rPr b="0" i="1" lang="ru" sz="3500">
                <a:latin typeface="Ubuntu Light"/>
                <a:ea typeface="Ubuntu Light"/>
                <a:cs typeface="Ubuntu Light"/>
                <a:sym typeface="Ubuntu Light"/>
              </a:rPr>
              <a:t>διδάσκειν</a:t>
            </a:r>
            <a:r>
              <a:rPr b="0" lang="ru"/>
              <a:t>  </a:t>
            </a:r>
            <a:r>
              <a:rPr lang="ru"/>
              <a:t>обучение) —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теория обучения</a:t>
            </a:r>
            <a:r>
              <a:rPr lang="ru"/>
              <a:t>, изучающая комплекс общих приемов и методов обучения, воспитания, создания моральных, нравственных, социально значимых норм и качеств. Создаёт и изучает вопросы обучения и образования, обосновывает содержание, методики и организационные формы обучения.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/>
              <a:t>Методика</a:t>
            </a:r>
            <a:r>
              <a:rPr lang="ru"/>
              <a:t> применяет принципы дидактики к преподаванию конкретной предметной области.</a:t>
            </a:r>
            <a:endParaRPr/>
          </a:p>
        </p:txBody>
      </p:sp>
      <p:cxnSp>
        <p:nvCxnSpPr>
          <p:cNvPr id="65" name="Google Shape;65;p14"/>
          <p:cNvCxnSpPr/>
          <p:nvPr/>
        </p:nvCxnSpPr>
        <p:spPr>
          <a:xfrm>
            <a:off x="14775" y="1136775"/>
            <a:ext cx="91089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Примеры ресурсов: www.geogebra.org</a:t>
            </a:r>
            <a:endParaRPr/>
          </a:p>
        </p:txBody>
      </p:sp>
      <p:cxnSp>
        <p:nvCxnSpPr>
          <p:cNvPr id="205" name="Google Shape;205;p32"/>
          <p:cNvCxnSpPr/>
          <p:nvPr/>
        </p:nvCxnSpPr>
        <p:spPr>
          <a:xfrm>
            <a:off x="14775" y="1136775"/>
            <a:ext cx="91089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06" name="Google Shape;20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025" y="1136775"/>
            <a:ext cx="7111698" cy="406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Примеры ресурсов: </a:t>
            </a:r>
            <a:r>
              <a:rPr lang="ru"/>
              <a:t>www.wolframalpha.com</a:t>
            </a:r>
            <a:endParaRPr/>
          </a:p>
        </p:txBody>
      </p:sp>
      <p:cxnSp>
        <p:nvCxnSpPr>
          <p:cNvPr id="212" name="Google Shape;212;p33"/>
          <p:cNvCxnSpPr/>
          <p:nvPr/>
        </p:nvCxnSpPr>
        <p:spPr>
          <a:xfrm>
            <a:off x="14775" y="1136775"/>
            <a:ext cx="91089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13" name="Google Shape;21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2950" y="1179700"/>
            <a:ext cx="6553485" cy="374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Презентация к уроку: что выносить?</a:t>
            </a:r>
            <a:endParaRPr/>
          </a:p>
        </p:txBody>
      </p:sp>
      <p:cxnSp>
        <p:nvCxnSpPr>
          <p:cNvPr id="219" name="Google Shape;219;p34"/>
          <p:cNvCxnSpPr/>
          <p:nvPr/>
        </p:nvCxnSpPr>
        <p:spPr>
          <a:xfrm>
            <a:off x="14775" y="1136775"/>
            <a:ext cx="91089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20" name="Google Shape;22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3175" y="1179700"/>
            <a:ext cx="4837649" cy="390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Презентация к уроку: что выносить?</a:t>
            </a:r>
            <a:endParaRPr/>
          </a:p>
        </p:txBody>
      </p:sp>
      <p:cxnSp>
        <p:nvCxnSpPr>
          <p:cNvPr id="226" name="Google Shape;226;p35"/>
          <p:cNvCxnSpPr/>
          <p:nvPr/>
        </p:nvCxnSpPr>
        <p:spPr>
          <a:xfrm>
            <a:off x="14775" y="1136775"/>
            <a:ext cx="91089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27" name="Google Shape;22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8913" y="1246250"/>
            <a:ext cx="5006170" cy="374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Презентация к уроку: что выносить?</a:t>
            </a:r>
            <a:endParaRPr/>
          </a:p>
        </p:txBody>
      </p:sp>
      <p:cxnSp>
        <p:nvCxnSpPr>
          <p:cNvPr id="233" name="Google Shape;233;p36"/>
          <p:cNvCxnSpPr/>
          <p:nvPr/>
        </p:nvCxnSpPr>
        <p:spPr>
          <a:xfrm>
            <a:off x="14775" y="1136775"/>
            <a:ext cx="91089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34" name="Google Shape;234;p3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0400" y="1179700"/>
            <a:ext cx="2524125" cy="351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Презентация к уроку: что выносить?</a:t>
            </a:r>
            <a:endParaRPr/>
          </a:p>
        </p:txBody>
      </p:sp>
      <p:cxnSp>
        <p:nvCxnSpPr>
          <p:cNvPr id="240" name="Google Shape;240;p37"/>
          <p:cNvCxnSpPr/>
          <p:nvPr/>
        </p:nvCxnSpPr>
        <p:spPr>
          <a:xfrm>
            <a:off x="14775" y="1136775"/>
            <a:ext cx="91089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41" name="Google Shape;24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350" y="1233725"/>
            <a:ext cx="3744851" cy="3744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6200" y="1246250"/>
            <a:ext cx="5105399" cy="3722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Презентация к уроку: что выносить?</a:t>
            </a:r>
            <a:endParaRPr/>
          </a:p>
        </p:txBody>
      </p:sp>
      <p:sp>
        <p:nvSpPr>
          <p:cNvPr id="248" name="Google Shape;248;p3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Фронтальные задания.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cxnSp>
        <p:nvCxnSpPr>
          <p:cNvPr id="249" name="Google Shape;249;p38"/>
          <p:cNvCxnSpPr/>
          <p:nvPr/>
        </p:nvCxnSpPr>
        <p:spPr>
          <a:xfrm>
            <a:off x="14775" y="1136775"/>
            <a:ext cx="91089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Презентация к уроку: что выносить?</a:t>
            </a:r>
            <a:endParaRPr/>
          </a:p>
        </p:txBody>
      </p:sp>
      <p:sp>
        <p:nvSpPr>
          <p:cNvPr id="255" name="Google Shape;255;p3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Фронтальные задания.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Выносить ли ответы?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cxnSp>
        <p:nvCxnSpPr>
          <p:cNvPr id="256" name="Google Shape;256;p39"/>
          <p:cNvCxnSpPr/>
          <p:nvPr/>
        </p:nvCxnSpPr>
        <p:spPr>
          <a:xfrm>
            <a:off x="14775" y="1136775"/>
            <a:ext cx="91089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Презентация к уроку: что выносить?</a:t>
            </a:r>
            <a:endParaRPr/>
          </a:p>
        </p:txBody>
      </p:sp>
      <p:sp>
        <p:nvSpPr>
          <p:cNvPr id="262" name="Google Shape;262;p4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Фронтальные задания.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Выносить ли ответы?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Решения?</a:t>
            </a:r>
            <a:endParaRPr/>
          </a:p>
        </p:txBody>
      </p:sp>
      <p:cxnSp>
        <p:nvCxnSpPr>
          <p:cNvPr id="263" name="Google Shape;263;p40"/>
          <p:cNvCxnSpPr/>
          <p:nvPr/>
        </p:nvCxnSpPr>
        <p:spPr>
          <a:xfrm>
            <a:off x="14775" y="1136775"/>
            <a:ext cx="91089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Презентация к уроку: что выносить?</a:t>
            </a:r>
            <a:endParaRPr/>
          </a:p>
        </p:txBody>
      </p:sp>
      <p:cxnSp>
        <p:nvCxnSpPr>
          <p:cNvPr id="269" name="Google Shape;269;p41"/>
          <p:cNvCxnSpPr/>
          <p:nvPr/>
        </p:nvCxnSpPr>
        <p:spPr>
          <a:xfrm>
            <a:off x="14775" y="1136775"/>
            <a:ext cx="91089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70" name="Google Shape;27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6800" y="1255900"/>
            <a:ext cx="3744851" cy="374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2166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Дидактика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298800" y="1228675"/>
            <a:ext cx="55335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Вольфганг Ратке (1571–1635).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Автор термина.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/>
              <a:t>Принцип природосообразности</a:t>
            </a:r>
            <a:r>
              <a:rPr lang="ru"/>
              <a:t>: обучение должно протекать в соответствии с ходом природы, не нарушая его.</a:t>
            </a:r>
            <a:endParaRPr/>
          </a:p>
        </p:txBody>
      </p:sp>
      <p:cxnSp>
        <p:nvCxnSpPr>
          <p:cNvPr id="72" name="Google Shape;72;p15"/>
          <p:cNvCxnSpPr/>
          <p:nvPr/>
        </p:nvCxnSpPr>
        <p:spPr>
          <a:xfrm>
            <a:off x="14775" y="1136775"/>
            <a:ext cx="91089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725" y="1302800"/>
            <a:ext cx="2777925" cy="375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Презентация к уроку: что выносить?</a:t>
            </a:r>
            <a:endParaRPr/>
          </a:p>
        </p:txBody>
      </p:sp>
      <p:cxnSp>
        <p:nvCxnSpPr>
          <p:cNvPr id="276" name="Google Shape;276;p42"/>
          <p:cNvCxnSpPr/>
          <p:nvPr/>
        </p:nvCxnSpPr>
        <p:spPr>
          <a:xfrm>
            <a:off x="14775" y="1136775"/>
            <a:ext cx="91089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77" name="Google Shape;27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9575" y="1246275"/>
            <a:ext cx="3744851" cy="374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Презентация к уроку: что выносить?</a:t>
            </a:r>
            <a:endParaRPr/>
          </a:p>
        </p:txBody>
      </p:sp>
      <p:cxnSp>
        <p:nvCxnSpPr>
          <p:cNvPr id="283" name="Google Shape;283;p43"/>
          <p:cNvCxnSpPr/>
          <p:nvPr/>
        </p:nvCxnSpPr>
        <p:spPr>
          <a:xfrm>
            <a:off x="14775" y="1136775"/>
            <a:ext cx="91089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84" name="Google Shape;28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9575" y="1246250"/>
            <a:ext cx="3744851" cy="374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Презентация к уроку: что выносить?</a:t>
            </a:r>
            <a:endParaRPr/>
          </a:p>
        </p:txBody>
      </p:sp>
      <p:cxnSp>
        <p:nvCxnSpPr>
          <p:cNvPr id="290" name="Google Shape;290;p44"/>
          <p:cNvCxnSpPr/>
          <p:nvPr/>
        </p:nvCxnSpPr>
        <p:spPr>
          <a:xfrm>
            <a:off x="14775" y="1136775"/>
            <a:ext cx="91089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91" name="Google Shape;29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5138" y="1233725"/>
            <a:ext cx="6633732" cy="374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5"/>
          <p:cNvSpPr txBox="1"/>
          <p:nvPr>
            <p:ph type="title"/>
          </p:nvPr>
        </p:nvSpPr>
        <p:spPr>
          <a:xfrm>
            <a:off x="427775" y="197000"/>
            <a:ext cx="83358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/>
              <a:t>О</a:t>
            </a:r>
            <a:r>
              <a:rPr lang="ru"/>
              <a:t>формление презентаций: вид</a:t>
            </a:r>
            <a:endParaRPr/>
          </a:p>
        </p:txBody>
      </p:sp>
      <p:sp>
        <p:nvSpPr>
          <p:cNvPr id="297" name="Google Shape;297;p45"/>
          <p:cNvSpPr txBox="1"/>
          <p:nvPr>
            <p:ph idx="1" type="body"/>
          </p:nvPr>
        </p:nvSpPr>
        <p:spPr>
          <a:xfrm>
            <a:off x="427775" y="1136775"/>
            <a:ext cx="8335800" cy="39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Цвет слайда — белый. Всего на слайде 2-3 цвета (с оттенками).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Шрифт: для текста — рубленый, для формул — с засечками. </a:t>
            </a:r>
            <a:br>
              <a:rPr lang="ru"/>
            </a:br>
            <a:r>
              <a:rPr lang="ru"/>
              <a:t>На слайде не более двух разных шрифтов.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Кегль шрифта: здесь заголовок 42 pt, текст слайда 18 pt.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Полужирный</a:t>
            </a:r>
            <a:r>
              <a:rPr lang="ru"/>
              <a:t> шрифт хорошо выделяет основную информацию. </a:t>
            </a:r>
            <a:r>
              <a:rPr i="1" lang="ru"/>
              <a:t>Курсив</a:t>
            </a:r>
            <a:r>
              <a:rPr lang="ru"/>
              <a:t> — плохо.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200">
                <a:latin typeface="Arial"/>
                <a:ea typeface="Arial"/>
                <a:cs typeface="Arial"/>
                <a:sym typeface="Arial"/>
              </a:rPr>
              <a:t>И</a:t>
            </a:r>
            <a:r>
              <a:rPr lang="ru" sz="7200"/>
              <a:t> </a:t>
            </a:r>
            <a:r>
              <a:rPr lang="ru" sz="7200"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endParaRPr sz="7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98" name="Google Shape;298;p45"/>
          <p:cNvCxnSpPr/>
          <p:nvPr/>
        </p:nvCxnSpPr>
        <p:spPr>
          <a:xfrm>
            <a:off x="14775" y="1136775"/>
            <a:ext cx="91089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6"/>
          <p:cNvSpPr txBox="1"/>
          <p:nvPr>
            <p:ph type="title"/>
          </p:nvPr>
        </p:nvSpPr>
        <p:spPr>
          <a:xfrm>
            <a:off x="427775" y="197000"/>
            <a:ext cx="83358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/>
              <a:t>Оформление презентаций: структура</a:t>
            </a:r>
            <a:endParaRPr/>
          </a:p>
        </p:txBody>
      </p:sp>
      <p:sp>
        <p:nvSpPr>
          <p:cNvPr id="304" name="Google Shape;304;p46"/>
          <p:cNvSpPr txBox="1"/>
          <p:nvPr>
            <p:ph idx="1" type="body"/>
          </p:nvPr>
        </p:nvSpPr>
        <p:spPr>
          <a:xfrm>
            <a:off x="427775" y="1136775"/>
            <a:ext cx="8335800" cy="39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Каждый слайд должен иметь название.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Все элементы слайда должны хорошо читаться.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Переносы строк оптимально делать по смыслу,</a:t>
            </a:r>
            <a:br>
              <a:rPr lang="ru"/>
            </a:br>
            <a:r>
              <a:rPr lang="ru"/>
              <a:t>на месте логической паузы.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Лучше сделать два «рыхлых» слайда, </a:t>
            </a:r>
            <a:br>
              <a:rPr lang="ru"/>
            </a:br>
            <a:r>
              <a:rPr lang="ru"/>
              <a:t>чем один очень «плотный».</a:t>
            </a:r>
            <a:endParaRPr/>
          </a:p>
        </p:txBody>
      </p:sp>
      <p:cxnSp>
        <p:nvCxnSpPr>
          <p:cNvPr id="305" name="Google Shape;305;p46"/>
          <p:cNvCxnSpPr/>
          <p:nvPr/>
        </p:nvCxnSpPr>
        <p:spPr>
          <a:xfrm>
            <a:off x="14775" y="1136775"/>
            <a:ext cx="91089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7"/>
          <p:cNvSpPr txBox="1"/>
          <p:nvPr>
            <p:ph type="title"/>
          </p:nvPr>
        </p:nvSpPr>
        <p:spPr>
          <a:xfrm>
            <a:off x="427775" y="197000"/>
            <a:ext cx="83358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/>
              <a:t>Последовательное появление информации</a:t>
            </a:r>
            <a:endParaRPr/>
          </a:p>
        </p:txBody>
      </p:sp>
      <p:cxnSp>
        <p:nvCxnSpPr>
          <p:cNvPr id="311" name="Google Shape;311;p47"/>
          <p:cNvCxnSpPr/>
          <p:nvPr/>
        </p:nvCxnSpPr>
        <p:spPr>
          <a:xfrm>
            <a:off x="14775" y="1136775"/>
            <a:ext cx="91089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12" name="Google Shape;31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1575" y="962300"/>
            <a:ext cx="7128211" cy="4028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8"/>
          <p:cNvSpPr txBox="1"/>
          <p:nvPr>
            <p:ph type="title"/>
          </p:nvPr>
        </p:nvSpPr>
        <p:spPr>
          <a:xfrm>
            <a:off x="427775" y="197000"/>
            <a:ext cx="83358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/>
              <a:t>Последовательное появление информации</a:t>
            </a:r>
            <a:endParaRPr/>
          </a:p>
        </p:txBody>
      </p:sp>
      <p:cxnSp>
        <p:nvCxnSpPr>
          <p:cNvPr id="318" name="Google Shape;318;p48"/>
          <p:cNvCxnSpPr/>
          <p:nvPr/>
        </p:nvCxnSpPr>
        <p:spPr>
          <a:xfrm>
            <a:off x="14775" y="1136775"/>
            <a:ext cx="91089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19" name="Google Shape;31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1075" y="962304"/>
            <a:ext cx="7129208" cy="4028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9"/>
          <p:cNvSpPr txBox="1"/>
          <p:nvPr>
            <p:ph type="title"/>
          </p:nvPr>
        </p:nvSpPr>
        <p:spPr>
          <a:xfrm>
            <a:off x="427775" y="197000"/>
            <a:ext cx="83358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/>
              <a:t>Последовательное появление информации</a:t>
            </a:r>
            <a:endParaRPr/>
          </a:p>
        </p:txBody>
      </p:sp>
      <p:cxnSp>
        <p:nvCxnSpPr>
          <p:cNvPr id="325" name="Google Shape;325;p49"/>
          <p:cNvCxnSpPr/>
          <p:nvPr/>
        </p:nvCxnSpPr>
        <p:spPr>
          <a:xfrm>
            <a:off x="14775" y="1136775"/>
            <a:ext cx="91089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26" name="Google Shape;32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625" y="949875"/>
            <a:ext cx="7129208" cy="4028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Презентация и рассказ</a:t>
            </a:r>
            <a:endParaRPr/>
          </a:p>
        </p:txBody>
      </p:sp>
      <p:sp>
        <p:nvSpPr>
          <p:cNvPr id="332" name="Google Shape;332;p5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Видимая картинка и произносимый текст должны различаться.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Текст со слайда не читается.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Исключение: диктовка.</a:t>
            </a:r>
            <a:endParaRPr/>
          </a:p>
        </p:txBody>
      </p:sp>
      <p:cxnSp>
        <p:nvCxnSpPr>
          <p:cNvPr id="333" name="Google Shape;333;p50"/>
          <p:cNvCxnSpPr/>
          <p:nvPr/>
        </p:nvCxnSpPr>
        <p:spPr>
          <a:xfrm>
            <a:off x="14775" y="1136775"/>
            <a:ext cx="91089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8340" y="2715825"/>
            <a:ext cx="5535135" cy="21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5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Восприятие информации</a:t>
            </a:r>
            <a:endParaRPr/>
          </a:p>
        </p:txBody>
      </p:sp>
      <p:sp>
        <p:nvSpPr>
          <p:cNvPr id="340" name="Google Shape;340;p51"/>
          <p:cNvSpPr txBox="1"/>
          <p:nvPr>
            <p:ph idx="1" type="body"/>
          </p:nvPr>
        </p:nvSpPr>
        <p:spPr>
          <a:xfrm>
            <a:off x="311700" y="1228675"/>
            <a:ext cx="8520600" cy="38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Естественная динамика лекции включает четыре фазы: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начало восприятия (4‒5 минут);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оптимальная активность восприятия (25‒30 минут);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фаза усилий (10‒15 минут);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фаза выраженного утомления.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ru"/>
              <a:t>С.И.Архангельский.</a:t>
            </a:r>
            <a:endParaRPr i="1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ru"/>
              <a:t>Лекции по теории обучения в высшей школе (1974)</a:t>
            </a:r>
            <a:endParaRPr i="1"/>
          </a:p>
        </p:txBody>
      </p:sp>
      <p:cxnSp>
        <p:nvCxnSpPr>
          <p:cNvPr id="341" name="Google Shape;341;p51"/>
          <p:cNvCxnSpPr/>
          <p:nvPr/>
        </p:nvCxnSpPr>
        <p:spPr>
          <a:xfrm>
            <a:off x="14775" y="1136775"/>
            <a:ext cx="91089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2166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Дидактика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774250" y="1228675"/>
            <a:ext cx="50580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Ян Амос Коменский (1592–1670).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Автор книги «Великая дидактика».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Сформулировал ряд общедидактических принципов</a:t>
            </a:r>
            <a:r>
              <a:rPr lang="ru"/>
              <a:t>.</a:t>
            </a:r>
            <a:endParaRPr/>
          </a:p>
        </p:txBody>
      </p:sp>
      <p:cxnSp>
        <p:nvCxnSpPr>
          <p:cNvPr id="80" name="Google Shape;80;p16"/>
          <p:cNvCxnSpPr/>
          <p:nvPr/>
        </p:nvCxnSpPr>
        <p:spPr>
          <a:xfrm>
            <a:off x="14775" y="1136775"/>
            <a:ext cx="91089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323" y="1255900"/>
            <a:ext cx="3365149" cy="380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2"/>
          <p:cNvSpPr txBox="1"/>
          <p:nvPr>
            <p:ph idx="1" type="body"/>
          </p:nvPr>
        </p:nvSpPr>
        <p:spPr>
          <a:xfrm>
            <a:off x="311700" y="1228675"/>
            <a:ext cx="8520600" cy="38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 «к</a:t>
            </a:r>
            <a:r>
              <a:rPr lang="ru"/>
              <a:t>липовом мышлении» информация воспринимается </a:t>
            </a:r>
            <a:r>
              <a:rPr lang="ru"/>
              <a:t>фрагментарно, короткими и яркими образами.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Важен визуальный ряд: видео или статичное изображение, </a:t>
            </a:r>
            <a:br>
              <a:rPr lang="ru"/>
            </a:br>
            <a:r>
              <a:rPr lang="ru"/>
              <a:t>с которыми подается один или несколько простых тезисов.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Важно, что это сформированная привычка, </a:t>
            </a:r>
            <a:br>
              <a:rPr lang="ru"/>
            </a:br>
            <a:r>
              <a:rPr lang="ru"/>
              <a:t>регулирующая восприятие информации.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5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Ритм подачи информации</a:t>
            </a:r>
            <a:endParaRPr/>
          </a:p>
        </p:txBody>
      </p:sp>
      <p:cxnSp>
        <p:nvCxnSpPr>
          <p:cNvPr id="348" name="Google Shape;348;p52"/>
          <p:cNvCxnSpPr/>
          <p:nvPr/>
        </p:nvCxnSpPr>
        <p:spPr>
          <a:xfrm>
            <a:off x="14775" y="1136775"/>
            <a:ext cx="91089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3"/>
          <p:cNvSpPr txBox="1"/>
          <p:nvPr>
            <p:ph idx="1" type="body"/>
          </p:nvPr>
        </p:nvSpPr>
        <p:spPr>
          <a:xfrm>
            <a:off x="311700" y="1228675"/>
            <a:ext cx="8520600" cy="38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сложность длительного сосредоточения, восприятия больших объёмов информации, последовательного изучения материала;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снижение концентрации;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поверхностное и некритичное восприятие информации;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быстрое забывание;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+"/>
            </a:pPr>
            <a:r>
              <a:rPr lang="ru"/>
              <a:t>скорость реакции;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+"/>
            </a:pPr>
            <a:r>
              <a:rPr lang="ru"/>
              <a:t>многозадачность;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+"/>
            </a:pPr>
            <a:r>
              <a:rPr lang="ru"/>
              <a:t>снижение стресса.</a:t>
            </a:r>
            <a:endParaRPr/>
          </a:p>
        </p:txBody>
      </p:sp>
      <p:sp>
        <p:nvSpPr>
          <p:cNvPr id="354" name="Google Shape;354;p5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Ритм подачи информации</a:t>
            </a:r>
            <a:endParaRPr/>
          </a:p>
        </p:txBody>
      </p:sp>
      <p:cxnSp>
        <p:nvCxnSpPr>
          <p:cNvPr id="355" name="Google Shape;355;p53"/>
          <p:cNvCxnSpPr/>
          <p:nvPr/>
        </p:nvCxnSpPr>
        <p:spPr>
          <a:xfrm>
            <a:off x="14775" y="1136775"/>
            <a:ext cx="91089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Видеоролики и анимации</a:t>
            </a:r>
            <a:endParaRPr/>
          </a:p>
        </p:txBody>
      </p:sp>
      <p:sp>
        <p:nvSpPr>
          <p:cNvPr id="361" name="Google Shape;361;p5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Важно заранее обратить внимание на важные кадры.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При необходимости можно воспользоваться </a:t>
            </a:r>
            <a:br>
              <a:rPr lang="ru"/>
            </a:br>
            <a:r>
              <a:rPr lang="ru"/>
              <a:t>перемоткой и повтором.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При наличии оригинального авторского озвучания </a:t>
            </a:r>
            <a:br>
              <a:rPr lang="ru"/>
            </a:br>
            <a:r>
              <a:rPr lang="ru"/>
              <a:t>звук можно приглушить, если планируется </a:t>
            </a:r>
            <a:br>
              <a:rPr lang="ru"/>
            </a:br>
            <a:r>
              <a:rPr lang="ru"/>
              <a:t>собственные комментарии для видео.</a:t>
            </a:r>
            <a:endParaRPr/>
          </a:p>
        </p:txBody>
      </p:sp>
      <p:cxnSp>
        <p:nvCxnSpPr>
          <p:cNvPr id="362" name="Google Shape;362;p54"/>
          <p:cNvCxnSpPr/>
          <p:nvPr/>
        </p:nvCxnSpPr>
        <p:spPr>
          <a:xfrm>
            <a:off x="14775" y="1136775"/>
            <a:ext cx="91089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2166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Общие принципы дидактики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научность содержания;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доступность (посильность) изложения материала;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систематичность и последовательность </a:t>
            </a:r>
            <a:r>
              <a:rPr lang="ru"/>
              <a:t>обучения</a:t>
            </a:r>
            <a:r>
              <a:rPr lang="ru"/>
              <a:t>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связь теории с практикой;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сознательность и активность учащихся;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наглядность представления информации;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прочность усвоения знаний</a:t>
            </a:r>
            <a:r>
              <a:rPr lang="ru"/>
              <a:t>.</a:t>
            </a:r>
            <a:endParaRPr/>
          </a:p>
        </p:txBody>
      </p:sp>
      <p:cxnSp>
        <p:nvCxnSpPr>
          <p:cNvPr id="88" name="Google Shape;88;p17"/>
          <p:cNvCxnSpPr/>
          <p:nvPr/>
        </p:nvCxnSpPr>
        <p:spPr>
          <a:xfrm>
            <a:off x="14775" y="1136775"/>
            <a:ext cx="91089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2166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Общие принципы дидактики</a:t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Принцип научности содержания: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ru"/>
              <a:t>изучать только достоверные факты, явления и закономерности;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ru"/>
              <a:t>обеспечивать ведущую роль теории в обучении, </a:t>
            </a:r>
            <a:br>
              <a:rPr lang="ru"/>
            </a:br>
            <a:r>
              <a:rPr lang="ru"/>
              <a:t>формировать у учащихся теоретическую систему знаний;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ru"/>
              <a:t>использовать язык преподаваемой науки </a:t>
            </a:r>
            <a:br>
              <a:rPr lang="ru"/>
            </a:br>
            <a:r>
              <a:rPr lang="ru"/>
              <a:t>и её систему аргументации;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ru"/>
              <a:t>знакомить с историей развития научного знания в изучаемой области.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cxnSp>
        <p:nvCxnSpPr>
          <p:cNvPr id="95" name="Google Shape;95;p18"/>
          <p:cNvCxnSpPr/>
          <p:nvPr/>
        </p:nvCxnSpPr>
        <p:spPr>
          <a:xfrm>
            <a:off x="14775" y="1136775"/>
            <a:ext cx="91089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6" name="Google Shape;96;p18"/>
          <p:cNvSpPr txBox="1"/>
          <p:nvPr>
            <p:ph type="title"/>
          </p:nvPr>
        </p:nvSpPr>
        <p:spPr>
          <a:xfrm>
            <a:off x="14775" y="4436450"/>
            <a:ext cx="9108900" cy="55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accent5"/>
                </a:solidFill>
              </a:rPr>
              <a:t>Научность</a:t>
            </a:r>
            <a:r>
              <a:rPr lang="ru" sz="2400"/>
              <a:t> | Доступность | Систематичность | </a:t>
            </a:r>
            <a:r>
              <a:rPr lang="ru" sz="2400"/>
              <a:t>Практичность </a:t>
            </a:r>
            <a:r>
              <a:rPr lang="ru" sz="2400"/>
              <a:t>| Активность | Наглядность </a:t>
            </a:r>
            <a:r>
              <a:rPr lang="ru" sz="2400"/>
              <a:t>| Прочность</a:t>
            </a:r>
            <a:endParaRPr sz="24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2166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Общие принципы дидактики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Принцип доступности и посильности изложения материала:</a:t>
            </a:r>
            <a:endParaRPr b="1"/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ru"/>
              <a:t>учитывать реальный образовательный уровень учащихся, их познавательные возможности;</a:t>
            </a:r>
            <a:endParaRPr/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ru"/>
              <a:t>учитывать имеющийся опыт учеников;</a:t>
            </a:r>
            <a:endParaRPr/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ru"/>
              <a:t>учитывать их характер, возрастные особенности, интересы и потребности;</a:t>
            </a:r>
            <a:endParaRPr/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ru"/>
              <a:t>оптимизировать объём самостоятельной работы учащегося.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cxnSp>
        <p:nvCxnSpPr>
          <p:cNvPr id="103" name="Google Shape;103;p19"/>
          <p:cNvCxnSpPr/>
          <p:nvPr/>
        </p:nvCxnSpPr>
        <p:spPr>
          <a:xfrm>
            <a:off x="14775" y="1136775"/>
            <a:ext cx="91089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" name="Google Shape;104;p19"/>
          <p:cNvSpPr txBox="1"/>
          <p:nvPr>
            <p:ph type="title"/>
          </p:nvPr>
        </p:nvSpPr>
        <p:spPr>
          <a:xfrm>
            <a:off x="14775" y="4436450"/>
            <a:ext cx="9108900" cy="55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Научность | </a:t>
            </a:r>
            <a:r>
              <a:rPr lang="ru" sz="2400">
                <a:solidFill>
                  <a:schemeClr val="accent5"/>
                </a:solidFill>
              </a:rPr>
              <a:t>Доступность</a:t>
            </a:r>
            <a:r>
              <a:rPr lang="ru" sz="2400"/>
              <a:t> | Систематичность | Практичность | Активность | Наглядность | Прочность</a:t>
            </a:r>
            <a:endParaRPr sz="24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2166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Общие принципы дидактики</a:t>
            </a:r>
            <a:endParaRPr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Принцип систематичности и последовательности обучения:</a:t>
            </a:r>
            <a:endParaRPr b="1"/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ru"/>
              <a:t>сообщать учебный материал в логической последовательности;</a:t>
            </a:r>
            <a:endParaRPr/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ru"/>
              <a:t>предъявлять к учащимся последовательные требования по овладению знаниями, умениями и навыками;</a:t>
            </a:r>
            <a:endParaRPr/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ru"/>
              <a:t>создавать условия для их одновременного практического применения;</a:t>
            </a:r>
            <a:endParaRPr/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ru"/>
              <a:t>опираться на внутрипредметные и межпредметные связи.</a:t>
            </a:r>
            <a:endParaRPr/>
          </a:p>
        </p:txBody>
      </p:sp>
      <p:cxnSp>
        <p:nvCxnSpPr>
          <p:cNvPr id="111" name="Google Shape;111;p20"/>
          <p:cNvCxnSpPr/>
          <p:nvPr/>
        </p:nvCxnSpPr>
        <p:spPr>
          <a:xfrm>
            <a:off x="14775" y="1136775"/>
            <a:ext cx="91089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2" name="Google Shape;112;p20"/>
          <p:cNvSpPr txBox="1"/>
          <p:nvPr>
            <p:ph type="title"/>
          </p:nvPr>
        </p:nvSpPr>
        <p:spPr>
          <a:xfrm>
            <a:off x="14775" y="4436450"/>
            <a:ext cx="9108900" cy="55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Научность | Доступность | </a:t>
            </a:r>
            <a:r>
              <a:rPr lang="ru" sz="2400">
                <a:solidFill>
                  <a:schemeClr val="accent5"/>
                </a:solidFill>
              </a:rPr>
              <a:t>Систематичность</a:t>
            </a:r>
            <a:r>
              <a:rPr lang="ru" sz="2400"/>
              <a:t> | Практичность | Активность | Наглядность | Прочность</a:t>
            </a:r>
            <a:endParaRPr sz="24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11700" y="2166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Общие принципы дидактики</a:t>
            </a:r>
            <a:endParaRPr/>
          </a:p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Принцип связи теории с практикой (или обучения с жизнью):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ru"/>
              <a:t>опираться на имеющийся у учащихся опыт;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ru"/>
              <a:t>показывать пути использования знаний на практике;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ru"/>
              <a:t>учить извлекать из практической деятельности теоретические знания.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cxnSp>
        <p:nvCxnSpPr>
          <p:cNvPr id="119" name="Google Shape;119;p21"/>
          <p:cNvCxnSpPr/>
          <p:nvPr/>
        </p:nvCxnSpPr>
        <p:spPr>
          <a:xfrm>
            <a:off x="14775" y="1136775"/>
            <a:ext cx="91089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0" name="Google Shape;120;p21"/>
          <p:cNvSpPr txBox="1"/>
          <p:nvPr>
            <p:ph type="title"/>
          </p:nvPr>
        </p:nvSpPr>
        <p:spPr>
          <a:xfrm>
            <a:off x="14775" y="4436450"/>
            <a:ext cx="9108900" cy="55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Научность | Доступность | Систематичность | </a:t>
            </a:r>
            <a:r>
              <a:rPr lang="ru" sz="2400">
                <a:solidFill>
                  <a:schemeClr val="accent5"/>
                </a:solidFill>
              </a:rPr>
              <a:t>Практичность</a:t>
            </a:r>
            <a:r>
              <a:rPr lang="ru" sz="2400"/>
              <a:t> | Активность | Наглядность | Прочность</a:t>
            </a:r>
            <a:endParaRPr sz="24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