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18" r:id="rId2"/>
    <p:sldId id="317" r:id="rId3"/>
    <p:sldId id="310" r:id="rId4"/>
    <p:sldId id="311" r:id="rId5"/>
    <p:sldId id="312" r:id="rId6"/>
    <p:sldId id="314" r:id="rId7"/>
    <p:sldId id="319" r:id="rId8"/>
    <p:sldId id="313" r:id="rId9"/>
    <p:sldId id="298" r:id="rId10"/>
    <p:sldId id="299" r:id="rId11"/>
    <p:sldId id="300" r:id="rId12"/>
    <p:sldId id="315" r:id="rId13"/>
    <p:sldId id="320" r:id="rId14"/>
    <p:sldId id="321" r:id="rId15"/>
    <p:sldId id="322" r:id="rId16"/>
    <p:sldId id="323" r:id="rId17"/>
    <p:sldId id="324" r:id="rId18"/>
    <p:sldId id="325" r:id="rId19"/>
    <p:sldId id="327" r:id="rId20"/>
    <p:sldId id="326" r:id="rId21"/>
    <p:sldId id="347" r:id="rId22"/>
    <p:sldId id="332" r:id="rId23"/>
    <p:sldId id="333" r:id="rId24"/>
    <p:sldId id="335" r:id="rId25"/>
    <p:sldId id="338" r:id="rId26"/>
    <p:sldId id="339" r:id="rId27"/>
    <p:sldId id="340" r:id="rId28"/>
    <p:sldId id="342" r:id="rId29"/>
    <p:sldId id="350" r:id="rId30"/>
    <p:sldId id="344" r:id="rId31"/>
    <p:sldId id="345" r:id="rId32"/>
    <p:sldId id="346" r:id="rId33"/>
    <p:sldId id="348" r:id="rId34"/>
    <p:sldId id="352" r:id="rId35"/>
    <p:sldId id="355" r:id="rId36"/>
    <p:sldId id="304" r:id="rId37"/>
    <p:sldId id="303" r:id="rId38"/>
    <p:sldId id="358" r:id="rId39"/>
    <p:sldId id="359" r:id="rId40"/>
    <p:sldId id="356" r:id="rId41"/>
    <p:sldId id="309" r:id="rId42"/>
    <p:sldId id="357" r:id="rId43"/>
    <p:sldId id="360" r:id="rId44"/>
    <p:sldId id="257" r:id="rId45"/>
    <p:sldId id="258" r:id="rId46"/>
    <p:sldId id="261" r:id="rId47"/>
    <p:sldId id="286" r:id="rId48"/>
    <p:sldId id="291" r:id="rId49"/>
    <p:sldId id="264" r:id="rId50"/>
    <p:sldId id="361" r:id="rId51"/>
    <p:sldId id="363" r:id="rId52"/>
    <p:sldId id="364" r:id="rId53"/>
    <p:sldId id="365" r:id="rId54"/>
    <p:sldId id="366" r:id="rId55"/>
    <p:sldId id="367" r:id="rId56"/>
    <p:sldId id="368" r:id="rId57"/>
    <p:sldId id="267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88" autoAdjust="0"/>
  </p:normalViewPr>
  <p:slideViewPr>
    <p:cSldViewPr>
      <p:cViewPr varScale="1">
        <p:scale>
          <a:sx n="71" d="100"/>
          <a:sy n="71" d="100"/>
        </p:scale>
        <p:origin x="-170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25AF9C-A1A7-4BD5-8A7A-C285896F44AC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0F59A818-4F4A-4DE0-A01E-058E7B76BB00}">
      <dgm:prSet phldrT="[Текст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Учитель </a:t>
          </a:r>
          <a:endParaRPr lang="ru-RU" dirty="0"/>
        </a:p>
      </dgm:t>
    </dgm:pt>
    <dgm:pt modelId="{8483C7A2-246B-4371-8631-F9E89142810C}" type="parTrans" cxnId="{9854DD44-78C1-44C2-966A-D05D30A17C1A}">
      <dgm:prSet/>
      <dgm:spPr/>
      <dgm:t>
        <a:bodyPr/>
        <a:lstStyle/>
        <a:p>
          <a:endParaRPr lang="ru-RU"/>
        </a:p>
      </dgm:t>
    </dgm:pt>
    <dgm:pt modelId="{EFE3EEA0-D23B-45A5-9DEF-FEC51F769D40}" type="sibTrans" cxnId="{9854DD44-78C1-44C2-966A-D05D30A17C1A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3775074-7F73-4833-92F0-2B1A268BC827}">
      <dgm:prSet phldrT="[Текст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Множественность </a:t>
          </a:r>
          <a:endParaRPr lang="ru-RU" dirty="0"/>
        </a:p>
      </dgm:t>
    </dgm:pt>
    <dgm:pt modelId="{4B5E8C72-4C5F-4909-8A0A-48925F57A82D}" type="parTrans" cxnId="{AD97362D-23B5-4F96-9CE5-CF10262DE653}">
      <dgm:prSet/>
      <dgm:spPr/>
      <dgm:t>
        <a:bodyPr/>
        <a:lstStyle/>
        <a:p>
          <a:endParaRPr lang="ru-RU"/>
        </a:p>
      </dgm:t>
    </dgm:pt>
    <dgm:pt modelId="{A383CE34-104F-4621-A3A2-643E08668185}" type="sibTrans" cxnId="{AD97362D-23B5-4F96-9CE5-CF10262DE653}">
      <dgm:prSet/>
      <dgm:spPr/>
      <dgm:t>
        <a:bodyPr/>
        <a:lstStyle/>
        <a:p>
          <a:endParaRPr lang="ru-RU"/>
        </a:p>
      </dgm:t>
    </dgm:pt>
    <dgm:pt modelId="{A252244E-CCD1-43A2-9699-C291CF3CF9E8}" type="pres">
      <dgm:prSet presAssocID="{3A25AF9C-A1A7-4BD5-8A7A-C285896F44AC}" presName="Name0" presStyleCnt="0">
        <dgm:presLayoutVars>
          <dgm:dir/>
          <dgm:resizeHandles val="exact"/>
        </dgm:presLayoutVars>
      </dgm:prSet>
      <dgm:spPr/>
    </dgm:pt>
    <dgm:pt modelId="{14B50EA4-CFDE-45EB-A601-9849EB2FE947}" type="pres">
      <dgm:prSet presAssocID="{0F59A818-4F4A-4DE0-A01E-058E7B76BB00}" presName="node" presStyleLbl="node1" presStyleIdx="0" presStyleCnt="2" custLinFactNeighborX="-117" custLinFactNeighborY="2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76752-FD61-4765-B7B4-DF61C18BBABE}" type="pres">
      <dgm:prSet presAssocID="{EFE3EEA0-D23B-45A5-9DEF-FEC51F769D4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D2AC1D48-A500-48D4-8002-59EAB7444C76}" type="pres">
      <dgm:prSet presAssocID="{EFE3EEA0-D23B-45A5-9DEF-FEC51F769D4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8DE9E66-F507-4DCF-BA58-86D934B043D2}" type="pres">
      <dgm:prSet presAssocID="{73775074-7F73-4833-92F0-2B1A268BC82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97A914-15EE-4A9B-BC10-A6F7564D20A9}" type="presOf" srcId="{3A25AF9C-A1A7-4BD5-8A7A-C285896F44AC}" destId="{A252244E-CCD1-43A2-9699-C291CF3CF9E8}" srcOrd="0" destOrd="0" presId="urn:microsoft.com/office/officeart/2005/8/layout/process1"/>
    <dgm:cxn modelId="{9854DD44-78C1-44C2-966A-D05D30A17C1A}" srcId="{3A25AF9C-A1A7-4BD5-8A7A-C285896F44AC}" destId="{0F59A818-4F4A-4DE0-A01E-058E7B76BB00}" srcOrd="0" destOrd="0" parTransId="{8483C7A2-246B-4371-8631-F9E89142810C}" sibTransId="{EFE3EEA0-D23B-45A5-9DEF-FEC51F769D40}"/>
    <dgm:cxn modelId="{AD97362D-23B5-4F96-9CE5-CF10262DE653}" srcId="{3A25AF9C-A1A7-4BD5-8A7A-C285896F44AC}" destId="{73775074-7F73-4833-92F0-2B1A268BC827}" srcOrd="1" destOrd="0" parTransId="{4B5E8C72-4C5F-4909-8A0A-48925F57A82D}" sibTransId="{A383CE34-104F-4621-A3A2-643E08668185}"/>
    <dgm:cxn modelId="{522E0B6C-CAB5-4928-9794-89B8CFCA76AF}" type="presOf" srcId="{0F59A818-4F4A-4DE0-A01E-058E7B76BB00}" destId="{14B50EA4-CFDE-45EB-A601-9849EB2FE947}" srcOrd="0" destOrd="0" presId="urn:microsoft.com/office/officeart/2005/8/layout/process1"/>
    <dgm:cxn modelId="{8814BE3A-419D-4409-B3A4-E69A8F055A63}" type="presOf" srcId="{EFE3EEA0-D23B-45A5-9DEF-FEC51F769D40}" destId="{F4176752-FD61-4765-B7B4-DF61C18BBABE}" srcOrd="0" destOrd="0" presId="urn:microsoft.com/office/officeart/2005/8/layout/process1"/>
    <dgm:cxn modelId="{A5F62AAD-E1D4-4FC6-9AF8-D73E7CF4340E}" type="presOf" srcId="{EFE3EEA0-D23B-45A5-9DEF-FEC51F769D40}" destId="{D2AC1D48-A500-48D4-8002-59EAB7444C76}" srcOrd="1" destOrd="0" presId="urn:microsoft.com/office/officeart/2005/8/layout/process1"/>
    <dgm:cxn modelId="{59FC4B02-5EBB-4099-AF0C-339E9F60798E}" type="presOf" srcId="{73775074-7F73-4833-92F0-2B1A268BC827}" destId="{98DE9E66-F507-4DCF-BA58-86D934B043D2}" srcOrd="0" destOrd="0" presId="urn:microsoft.com/office/officeart/2005/8/layout/process1"/>
    <dgm:cxn modelId="{38E139A8-7A0F-426D-A137-2A55D10FFB4C}" type="presParOf" srcId="{A252244E-CCD1-43A2-9699-C291CF3CF9E8}" destId="{14B50EA4-CFDE-45EB-A601-9849EB2FE947}" srcOrd="0" destOrd="0" presId="urn:microsoft.com/office/officeart/2005/8/layout/process1"/>
    <dgm:cxn modelId="{9A87A1B8-AABE-4A66-A50F-620B6B2FB42F}" type="presParOf" srcId="{A252244E-CCD1-43A2-9699-C291CF3CF9E8}" destId="{F4176752-FD61-4765-B7B4-DF61C18BBABE}" srcOrd="1" destOrd="0" presId="urn:microsoft.com/office/officeart/2005/8/layout/process1"/>
    <dgm:cxn modelId="{C55E6FE4-F614-4D89-81E2-29F0543BFCDE}" type="presParOf" srcId="{F4176752-FD61-4765-B7B4-DF61C18BBABE}" destId="{D2AC1D48-A500-48D4-8002-59EAB7444C76}" srcOrd="0" destOrd="0" presId="urn:microsoft.com/office/officeart/2005/8/layout/process1"/>
    <dgm:cxn modelId="{82E81AD4-6F53-4278-A91C-409EC1F183D9}" type="presParOf" srcId="{A252244E-CCD1-43A2-9699-C291CF3CF9E8}" destId="{98DE9E66-F507-4DCF-BA58-86D934B043D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25AF9C-A1A7-4BD5-8A7A-C285896F44AC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0F59A818-4F4A-4DE0-A01E-058E7B76BB00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100" dirty="0" smtClean="0"/>
            <a:t>Рефлексия</a:t>
          </a:r>
          <a:endParaRPr lang="ru-RU" sz="2100" dirty="0"/>
        </a:p>
      </dgm:t>
    </dgm:pt>
    <dgm:pt modelId="{8483C7A2-246B-4371-8631-F9E89142810C}" type="parTrans" cxnId="{9854DD44-78C1-44C2-966A-D05D30A17C1A}">
      <dgm:prSet/>
      <dgm:spPr/>
      <dgm:t>
        <a:bodyPr/>
        <a:lstStyle/>
        <a:p>
          <a:endParaRPr lang="ru-RU"/>
        </a:p>
      </dgm:t>
    </dgm:pt>
    <dgm:pt modelId="{EFE3EEA0-D23B-45A5-9DEF-FEC51F769D40}" type="sibTrans" cxnId="{9854DD44-78C1-44C2-966A-D05D30A17C1A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3775074-7F73-4833-92F0-2B1A268BC827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100" dirty="0" smtClean="0"/>
            <a:t>Практика</a:t>
          </a:r>
          <a:endParaRPr lang="ru-RU" sz="2100" dirty="0"/>
        </a:p>
      </dgm:t>
    </dgm:pt>
    <dgm:pt modelId="{4B5E8C72-4C5F-4909-8A0A-48925F57A82D}" type="parTrans" cxnId="{AD97362D-23B5-4F96-9CE5-CF10262DE653}">
      <dgm:prSet/>
      <dgm:spPr/>
      <dgm:t>
        <a:bodyPr/>
        <a:lstStyle/>
        <a:p>
          <a:endParaRPr lang="ru-RU"/>
        </a:p>
      </dgm:t>
    </dgm:pt>
    <dgm:pt modelId="{A383CE34-104F-4621-A3A2-643E08668185}" type="sibTrans" cxnId="{AD97362D-23B5-4F96-9CE5-CF10262DE653}">
      <dgm:prSet/>
      <dgm:spPr/>
      <dgm:t>
        <a:bodyPr/>
        <a:lstStyle/>
        <a:p>
          <a:endParaRPr lang="ru-RU"/>
        </a:p>
      </dgm:t>
    </dgm:pt>
    <dgm:pt modelId="{A252244E-CCD1-43A2-9699-C291CF3CF9E8}" type="pres">
      <dgm:prSet presAssocID="{3A25AF9C-A1A7-4BD5-8A7A-C285896F44AC}" presName="Name0" presStyleCnt="0">
        <dgm:presLayoutVars>
          <dgm:dir/>
          <dgm:resizeHandles val="exact"/>
        </dgm:presLayoutVars>
      </dgm:prSet>
      <dgm:spPr/>
    </dgm:pt>
    <dgm:pt modelId="{14B50EA4-CFDE-45EB-A601-9849EB2FE947}" type="pres">
      <dgm:prSet presAssocID="{0F59A818-4F4A-4DE0-A01E-058E7B76BB00}" presName="node" presStyleLbl="node1" presStyleIdx="0" presStyleCnt="2" custLinFactNeighborX="-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76752-FD61-4765-B7B4-DF61C18BBABE}" type="pres">
      <dgm:prSet presAssocID="{EFE3EEA0-D23B-45A5-9DEF-FEC51F769D40}" presName="sibTrans" presStyleLbl="sibTrans2D1" presStyleIdx="0" presStyleCnt="1" custLinFactNeighborX="5071" custLinFactNeighborY="-573"/>
      <dgm:spPr/>
      <dgm:t>
        <a:bodyPr/>
        <a:lstStyle/>
        <a:p>
          <a:endParaRPr lang="ru-RU"/>
        </a:p>
      </dgm:t>
    </dgm:pt>
    <dgm:pt modelId="{D2AC1D48-A500-48D4-8002-59EAB7444C76}" type="pres">
      <dgm:prSet presAssocID="{EFE3EEA0-D23B-45A5-9DEF-FEC51F769D4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8DE9E66-F507-4DCF-BA58-86D934B043D2}" type="pres">
      <dgm:prSet presAssocID="{73775074-7F73-4833-92F0-2B1A268BC82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C22D6E-D69B-42D0-BCB4-2EDC8CD7344D}" type="presOf" srcId="{EFE3EEA0-D23B-45A5-9DEF-FEC51F769D40}" destId="{D2AC1D48-A500-48D4-8002-59EAB7444C76}" srcOrd="1" destOrd="0" presId="urn:microsoft.com/office/officeart/2005/8/layout/process1"/>
    <dgm:cxn modelId="{9854DD44-78C1-44C2-966A-D05D30A17C1A}" srcId="{3A25AF9C-A1A7-4BD5-8A7A-C285896F44AC}" destId="{0F59A818-4F4A-4DE0-A01E-058E7B76BB00}" srcOrd="0" destOrd="0" parTransId="{8483C7A2-246B-4371-8631-F9E89142810C}" sibTransId="{EFE3EEA0-D23B-45A5-9DEF-FEC51F769D40}"/>
    <dgm:cxn modelId="{FFBF2D8D-A4A6-4CBB-A441-2FA2865327FA}" type="presOf" srcId="{73775074-7F73-4833-92F0-2B1A268BC827}" destId="{98DE9E66-F507-4DCF-BA58-86D934B043D2}" srcOrd="0" destOrd="0" presId="urn:microsoft.com/office/officeart/2005/8/layout/process1"/>
    <dgm:cxn modelId="{AD97362D-23B5-4F96-9CE5-CF10262DE653}" srcId="{3A25AF9C-A1A7-4BD5-8A7A-C285896F44AC}" destId="{73775074-7F73-4833-92F0-2B1A268BC827}" srcOrd="1" destOrd="0" parTransId="{4B5E8C72-4C5F-4909-8A0A-48925F57A82D}" sibTransId="{A383CE34-104F-4621-A3A2-643E08668185}"/>
    <dgm:cxn modelId="{11C66BD0-978A-433C-B38C-656530673248}" type="presOf" srcId="{3A25AF9C-A1A7-4BD5-8A7A-C285896F44AC}" destId="{A252244E-CCD1-43A2-9699-C291CF3CF9E8}" srcOrd="0" destOrd="0" presId="urn:microsoft.com/office/officeart/2005/8/layout/process1"/>
    <dgm:cxn modelId="{771D404C-28E6-4019-BFB2-3E396E8339AC}" type="presOf" srcId="{EFE3EEA0-D23B-45A5-9DEF-FEC51F769D40}" destId="{F4176752-FD61-4765-B7B4-DF61C18BBABE}" srcOrd="0" destOrd="0" presId="urn:microsoft.com/office/officeart/2005/8/layout/process1"/>
    <dgm:cxn modelId="{F627DF54-AAB8-4B40-9D84-EAE7B4CA31A2}" type="presOf" srcId="{0F59A818-4F4A-4DE0-A01E-058E7B76BB00}" destId="{14B50EA4-CFDE-45EB-A601-9849EB2FE947}" srcOrd="0" destOrd="0" presId="urn:microsoft.com/office/officeart/2005/8/layout/process1"/>
    <dgm:cxn modelId="{1AAA7EFF-A35B-4134-B0F4-D791AEC4ACF0}" type="presParOf" srcId="{A252244E-CCD1-43A2-9699-C291CF3CF9E8}" destId="{14B50EA4-CFDE-45EB-A601-9849EB2FE947}" srcOrd="0" destOrd="0" presId="urn:microsoft.com/office/officeart/2005/8/layout/process1"/>
    <dgm:cxn modelId="{CDDEA136-1B11-4133-B342-6F8BC0C81319}" type="presParOf" srcId="{A252244E-CCD1-43A2-9699-C291CF3CF9E8}" destId="{F4176752-FD61-4765-B7B4-DF61C18BBABE}" srcOrd="1" destOrd="0" presId="urn:microsoft.com/office/officeart/2005/8/layout/process1"/>
    <dgm:cxn modelId="{2E3ADB1A-981F-4129-8097-18FF287CAABF}" type="presParOf" srcId="{F4176752-FD61-4765-B7B4-DF61C18BBABE}" destId="{D2AC1D48-A500-48D4-8002-59EAB7444C76}" srcOrd="0" destOrd="0" presId="urn:microsoft.com/office/officeart/2005/8/layout/process1"/>
    <dgm:cxn modelId="{47A86CC0-CD84-475C-8584-265CE2F2EE86}" type="presParOf" srcId="{A252244E-CCD1-43A2-9699-C291CF3CF9E8}" destId="{98DE9E66-F507-4DCF-BA58-86D934B043D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25AF9C-A1A7-4BD5-8A7A-C285896F44AC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0F59A818-4F4A-4DE0-A01E-058E7B76BB00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100" dirty="0" smtClean="0"/>
            <a:t>Вербализация</a:t>
          </a:r>
          <a:endParaRPr lang="ru-RU" sz="2100" dirty="0"/>
        </a:p>
      </dgm:t>
    </dgm:pt>
    <dgm:pt modelId="{8483C7A2-246B-4371-8631-F9E89142810C}" type="parTrans" cxnId="{9854DD44-78C1-44C2-966A-D05D30A17C1A}">
      <dgm:prSet/>
      <dgm:spPr/>
      <dgm:t>
        <a:bodyPr/>
        <a:lstStyle/>
        <a:p>
          <a:endParaRPr lang="ru-RU"/>
        </a:p>
      </dgm:t>
    </dgm:pt>
    <dgm:pt modelId="{EFE3EEA0-D23B-45A5-9DEF-FEC51F769D40}" type="sibTrans" cxnId="{9854DD44-78C1-44C2-966A-D05D30A17C1A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3775074-7F73-4833-92F0-2B1A268BC827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100" dirty="0" smtClean="0"/>
            <a:t>Визуализация </a:t>
          </a:r>
          <a:endParaRPr lang="ru-RU" sz="2100" dirty="0"/>
        </a:p>
      </dgm:t>
    </dgm:pt>
    <dgm:pt modelId="{4B5E8C72-4C5F-4909-8A0A-48925F57A82D}" type="parTrans" cxnId="{AD97362D-23B5-4F96-9CE5-CF10262DE653}">
      <dgm:prSet/>
      <dgm:spPr/>
      <dgm:t>
        <a:bodyPr/>
        <a:lstStyle/>
        <a:p>
          <a:endParaRPr lang="ru-RU"/>
        </a:p>
      </dgm:t>
    </dgm:pt>
    <dgm:pt modelId="{A383CE34-104F-4621-A3A2-643E08668185}" type="sibTrans" cxnId="{AD97362D-23B5-4F96-9CE5-CF10262DE653}">
      <dgm:prSet/>
      <dgm:spPr/>
      <dgm:t>
        <a:bodyPr/>
        <a:lstStyle/>
        <a:p>
          <a:endParaRPr lang="ru-RU"/>
        </a:p>
      </dgm:t>
    </dgm:pt>
    <dgm:pt modelId="{A252244E-CCD1-43A2-9699-C291CF3CF9E8}" type="pres">
      <dgm:prSet presAssocID="{3A25AF9C-A1A7-4BD5-8A7A-C285896F44AC}" presName="Name0" presStyleCnt="0">
        <dgm:presLayoutVars>
          <dgm:dir/>
          <dgm:resizeHandles val="exact"/>
        </dgm:presLayoutVars>
      </dgm:prSet>
      <dgm:spPr/>
    </dgm:pt>
    <dgm:pt modelId="{14B50EA4-CFDE-45EB-A601-9849EB2FE947}" type="pres">
      <dgm:prSet presAssocID="{0F59A818-4F4A-4DE0-A01E-058E7B76BB0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76752-FD61-4765-B7B4-DF61C18BBABE}" type="pres">
      <dgm:prSet presAssocID="{EFE3EEA0-D23B-45A5-9DEF-FEC51F769D40}" presName="sibTrans" presStyleLbl="sibTrans2D1" presStyleIdx="0" presStyleCnt="1" custScaleY="102922"/>
      <dgm:spPr/>
      <dgm:t>
        <a:bodyPr/>
        <a:lstStyle/>
        <a:p>
          <a:endParaRPr lang="ru-RU"/>
        </a:p>
      </dgm:t>
    </dgm:pt>
    <dgm:pt modelId="{D2AC1D48-A500-48D4-8002-59EAB7444C76}" type="pres">
      <dgm:prSet presAssocID="{EFE3EEA0-D23B-45A5-9DEF-FEC51F769D4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8DE9E66-F507-4DCF-BA58-86D934B043D2}" type="pres">
      <dgm:prSet presAssocID="{73775074-7F73-4833-92F0-2B1A268BC82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54DD44-78C1-44C2-966A-D05D30A17C1A}" srcId="{3A25AF9C-A1A7-4BD5-8A7A-C285896F44AC}" destId="{0F59A818-4F4A-4DE0-A01E-058E7B76BB00}" srcOrd="0" destOrd="0" parTransId="{8483C7A2-246B-4371-8631-F9E89142810C}" sibTransId="{EFE3EEA0-D23B-45A5-9DEF-FEC51F769D40}"/>
    <dgm:cxn modelId="{B0D6BF59-F3CA-4E70-8695-48323AA02AB9}" type="presOf" srcId="{73775074-7F73-4833-92F0-2B1A268BC827}" destId="{98DE9E66-F507-4DCF-BA58-86D934B043D2}" srcOrd="0" destOrd="0" presId="urn:microsoft.com/office/officeart/2005/8/layout/process1"/>
    <dgm:cxn modelId="{0F2CFF01-37BA-466D-A8F6-9A9CBCD52CBF}" type="presOf" srcId="{EFE3EEA0-D23B-45A5-9DEF-FEC51F769D40}" destId="{F4176752-FD61-4765-B7B4-DF61C18BBABE}" srcOrd="0" destOrd="0" presId="urn:microsoft.com/office/officeart/2005/8/layout/process1"/>
    <dgm:cxn modelId="{AD97362D-23B5-4F96-9CE5-CF10262DE653}" srcId="{3A25AF9C-A1A7-4BD5-8A7A-C285896F44AC}" destId="{73775074-7F73-4833-92F0-2B1A268BC827}" srcOrd="1" destOrd="0" parTransId="{4B5E8C72-4C5F-4909-8A0A-48925F57A82D}" sibTransId="{A383CE34-104F-4621-A3A2-643E08668185}"/>
    <dgm:cxn modelId="{1713D013-18F9-4AE8-B25C-9EF56F422B6D}" type="presOf" srcId="{3A25AF9C-A1A7-4BD5-8A7A-C285896F44AC}" destId="{A252244E-CCD1-43A2-9699-C291CF3CF9E8}" srcOrd="0" destOrd="0" presId="urn:microsoft.com/office/officeart/2005/8/layout/process1"/>
    <dgm:cxn modelId="{8E39198F-8E83-4D5F-AC00-B2403E82C37E}" type="presOf" srcId="{EFE3EEA0-D23B-45A5-9DEF-FEC51F769D40}" destId="{D2AC1D48-A500-48D4-8002-59EAB7444C76}" srcOrd="1" destOrd="0" presId="urn:microsoft.com/office/officeart/2005/8/layout/process1"/>
    <dgm:cxn modelId="{64E03BD1-DA1E-4F38-8A47-5AC36DE65BC3}" type="presOf" srcId="{0F59A818-4F4A-4DE0-A01E-058E7B76BB00}" destId="{14B50EA4-CFDE-45EB-A601-9849EB2FE947}" srcOrd="0" destOrd="0" presId="urn:microsoft.com/office/officeart/2005/8/layout/process1"/>
    <dgm:cxn modelId="{6687810F-835C-4E70-AE42-CE552CE798A0}" type="presParOf" srcId="{A252244E-CCD1-43A2-9699-C291CF3CF9E8}" destId="{14B50EA4-CFDE-45EB-A601-9849EB2FE947}" srcOrd="0" destOrd="0" presId="urn:microsoft.com/office/officeart/2005/8/layout/process1"/>
    <dgm:cxn modelId="{1D1B16EE-9F2A-49CC-9D03-138A15BF7FBD}" type="presParOf" srcId="{A252244E-CCD1-43A2-9699-C291CF3CF9E8}" destId="{F4176752-FD61-4765-B7B4-DF61C18BBABE}" srcOrd="1" destOrd="0" presId="urn:microsoft.com/office/officeart/2005/8/layout/process1"/>
    <dgm:cxn modelId="{029DB9EE-D212-421B-A7CA-DF89AFC2F328}" type="presParOf" srcId="{F4176752-FD61-4765-B7B4-DF61C18BBABE}" destId="{D2AC1D48-A500-48D4-8002-59EAB7444C76}" srcOrd="0" destOrd="0" presId="urn:microsoft.com/office/officeart/2005/8/layout/process1"/>
    <dgm:cxn modelId="{46BD573B-4933-48B2-804C-D76F9E71C762}" type="presParOf" srcId="{A252244E-CCD1-43A2-9699-C291CF3CF9E8}" destId="{98DE9E66-F507-4DCF-BA58-86D934B043D2}" srcOrd="2" destOrd="0" presId="urn:microsoft.com/office/officeart/2005/8/layout/process1"/>
  </dgm:cxnLst>
  <dgm:bg/>
  <dgm:whole>
    <a:ln>
      <a:solidFill>
        <a:schemeClr val="bg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25AF9C-A1A7-4BD5-8A7A-C285896F44AC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0F59A818-4F4A-4DE0-A01E-058E7B76BB00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100" dirty="0" smtClean="0"/>
            <a:t>Реальные сообщества</a:t>
          </a:r>
          <a:endParaRPr lang="ru-RU" sz="2100" dirty="0"/>
        </a:p>
      </dgm:t>
    </dgm:pt>
    <dgm:pt modelId="{8483C7A2-246B-4371-8631-F9E89142810C}" type="parTrans" cxnId="{9854DD44-78C1-44C2-966A-D05D30A17C1A}">
      <dgm:prSet/>
      <dgm:spPr/>
      <dgm:t>
        <a:bodyPr/>
        <a:lstStyle/>
        <a:p>
          <a:endParaRPr lang="ru-RU"/>
        </a:p>
      </dgm:t>
    </dgm:pt>
    <dgm:pt modelId="{EFE3EEA0-D23B-45A5-9DEF-FEC51F769D40}" type="sibTrans" cxnId="{9854DD44-78C1-44C2-966A-D05D30A17C1A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3775074-7F73-4833-92F0-2B1A268BC827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100" dirty="0" smtClean="0"/>
            <a:t>Виртуальные сообщества</a:t>
          </a:r>
          <a:endParaRPr lang="ru-RU" sz="2100" dirty="0"/>
        </a:p>
      </dgm:t>
    </dgm:pt>
    <dgm:pt modelId="{4B5E8C72-4C5F-4909-8A0A-48925F57A82D}" type="parTrans" cxnId="{AD97362D-23B5-4F96-9CE5-CF10262DE653}">
      <dgm:prSet/>
      <dgm:spPr/>
      <dgm:t>
        <a:bodyPr/>
        <a:lstStyle/>
        <a:p>
          <a:endParaRPr lang="ru-RU"/>
        </a:p>
      </dgm:t>
    </dgm:pt>
    <dgm:pt modelId="{A383CE34-104F-4621-A3A2-643E08668185}" type="sibTrans" cxnId="{AD97362D-23B5-4F96-9CE5-CF10262DE653}">
      <dgm:prSet/>
      <dgm:spPr/>
      <dgm:t>
        <a:bodyPr/>
        <a:lstStyle/>
        <a:p>
          <a:endParaRPr lang="ru-RU"/>
        </a:p>
      </dgm:t>
    </dgm:pt>
    <dgm:pt modelId="{A252244E-CCD1-43A2-9699-C291CF3CF9E8}" type="pres">
      <dgm:prSet presAssocID="{3A25AF9C-A1A7-4BD5-8A7A-C285896F44AC}" presName="Name0" presStyleCnt="0">
        <dgm:presLayoutVars>
          <dgm:dir/>
          <dgm:resizeHandles val="exact"/>
        </dgm:presLayoutVars>
      </dgm:prSet>
      <dgm:spPr/>
    </dgm:pt>
    <dgm:pt modelId="{14B50EA4-CFDE-45EB-A601-9849EB2FE947}" type="pres">
      <dgm:prSet presAssocID="{0F59A818-4F4A-4DE0-A01E-058E7B76BB00}" presName="node" presStyleLbl="node1" presStyleIdx="0" presStyleCnt="2" custLinFactNeighborX="-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76752-FD61-4765-B7B4-DF61C18BBABE}" type="pres">
      <dgm:prSet presAssocID="{EFE3EEA0-D23B-45A5-9DEF-FEC51F769D40}" presName="sibTrans" presStyleLbl="sibTrans2D1" presStyleIdx="0" presStyleCnt="1" custLinFactNeighborX="16501" custLinFactNeighborY="-7420"/>
      <dgm:spPr/>
      <dgm:t>
        <a:bodyPr/>
        <a:lstStyle/>
        <a:p>
          <a:endParaRPr lang="ru-RU"/>
        </a:p>
      </dgm:t>
    </dgm:pt>
    <dgm:pt modelId="{D2AC1D48-A500-48D4-8002-59EAB7444C76}" type="pres">
      <dgm:prSet presAssocID="{EFE3EEA0-D23B-45A5-9DEF-FEC51F769D4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8DE9E66-F507-4DCF-BA58-86D934B043D2}" type="pres">
      <dgm:prSet presAssocID="{73775074-7F73-4833-92F0-2B1A268BC82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54DD44-78C1-44C2-966A-D05D30A17C1A}" srcId="{3A25AF9C-A1A7-4BD5-8A7A-C285896F44AC}" destId="{0F59A818-4F4A-4DE0-A01E-058E7B76BB00}" srcOrd="0" destOrd="0" parTransId="{8483C7A2-246B-4371-8631-F9E89142810C}" sibTransId="{EFE3EEA0-D23B-45A5-9DEF-FEC51F769D40}"/>
    <dgm:cxn modelId="{919E84CC-0506-4E88-8053-D032C56A4EC3}" type="presOf" srcId="{0F59A818-4F4A-4DE0-A01E-058E7B76BB00}" destId="{14B50EA4-CFDE-45EB-A601-9849EB2FE947}" srcOrd="0" destOrd="0" presId="urn:microsoft.com/office/officeart/2005/8/layout/process1"/>
    <dgm:cxn modelId="{AD97362D-23B5-4F96-9CE5-CF10262DE653}" srcId="{3A25AF9C-A1A7-4BD5-8A7A-C285896F44AC}" destId="{73775074-7F73-4833-92F0-2B1A268BC827}" srcOrd="1" destOrd="0" parTransId="{4B5E8C72-4C5F-4909-8A0A-48925F57A82D}" sibTransId="{A383CE34-104F-4621-A3A2-643E08668185}"/>
    <dgm:cxn modelId="{F176A7B4-56FA-4C5F-A31A-8A1E58EB8B11}" type="presOf" srcId="{EFE3EEA0-D23B-45A5-9DEF-FEC51F769D40}" destId="{D2AC1D48-A500-48D4-8002-59EAB7444C76}" srcOrd="1" destOrd="0" presId="urn:microsoft.com/office/officeart/2005/8/layout/process1"/>
    <dgm:cxn modelId="{042958DA-7606-48ED-9595-BFA0EC03B35D}" type="presOf" srcId="{3A25AF9C-A1A7-4BD5-8A7A-C285896F44AC}" destId="{A252244E-CCD1-43A2-9699-C291CF3CF9E8}" srcOrd="0" destOrd="0" presId="urn:microsoft.com/office/officeart/2005/8/layout/process1"/>
    <dgm:cxn modelId="{3A419ABA-3111-4F08-9486-6E15925492B0}" type="presOf" srcId="{73775074-7F73-4833-92F0-2B1A268BC827}" destId="{98DE9E66-F507-4DCF-BA58-86D934B043D2}" srcOrd="0" destOrd="0" presId="urn:microsoft.com/office/officeart/2005/8/layout/process1"/>
    <dgm:cxn modelId="{EF88FC31-A272-4A51-AF2F-3EDF5E3074F1}" type="presOf" srcId="{EFE3EEA0-D23B-45A5-9DEF-FEC51F769D40}" destId="{F4176752-FD61-4765-B7B4-DF61C18BBABE}" srcOrd="0" destOrd="0" presId="urn:microsoft.com/office/officeart/2005/8/layout/process1"/>
    <dgm:cxn modelId="{D88EAE11-80E4-429A-AF6F-7325C73A7219}" type="presParOf" srcId="{A252244E-CCD1-43A2-9699-C291CF3CF9E8}" destId="{14B50EA4-CFDE-45EB-A601-9849EB2FE947}" srcOrd="0" destOrd="0" presId="urn:microsoft.com/office/officeart/2005/8/layout/process1"/>
    <dgm:cxn modelId="{E93213C2-9F1E-400A-8C1C-ECCD07D6D4D5}" type="presParOf" srcId="{A252244E-CCD1-43A2-9699-C291CF3CF9E8}" destId="{F4176752-FD61-4765-B7B4-DF61C18BBABE}" srcOrd="1" destOrd="0" presId="urn:microsoft.com/office/officeart/2005/8/layout/process1"/>
    <dgm:cxn modelId="{A632A3AC-CAB8-43B8-BCBD-651B61ACC8A7}" type="presParOf" srcId="{F4176752-FD61-4765-B7B4-DF61C18BBABE}" destId="{D2AC1D48-A500-48D4-8002-59EAB7444C76}" srcOrd="0" destOrd="0" presId="urn:microsoft.com/office/officeart/2005/8/layout/process1"/>
    <dgm:cxn modelId="{CCB0192D-BAD0-4135-8B78-A93BC33BBE32}" type="presParOf" srcId="{A252244E-CCD1-43A2-9699-C291CF3CF9E8}" destId="{98DE9E66-F507-4DCF-BA58-86D934B043D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25AF9C-A1A7-4BD5-8A7A-C285896F44AC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0F59A818-4F4A-4DE0-A01E-058E7B76BB00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100" dirty="0" smtClean="0"/>
            <a:t>«Пассажир»</a:t>
          </a:r>
          <a:endParaRPr lang="ru-RU" sz="2100" dirty="0"/>
        </a:p>
      </dgm:t>
    </dgm:pt>
    <dgm:pt modelId="{8483C7A2-246B-4371-8631-F9E89142810C}" type="parTrans" cxnId="{9854DD44-78C1-44C2-966A-D05D30A17C1A}">
      <dgm:prSet/>
      <dgm:spPr/>
      <dgm:t>
        <a:bodyPr/>
        <a:lstStyle/>
        <a:p>
          <a:endParaRPr lang="ru-RU"/>
        </a:p>
      </dgm:t>
    </dgm:pt>
    <dgm:pt modelId="{EFE3EEA0-D23B-45A5-9DEF-FEC51F769D40}" type="sibTrans" cxnId="{9854DD44-78C1-44C2-966A-D05D30A17C1A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3775074-7F73-4833-92F0-2B1A268BC827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100" dirty="0" smtClean="0"/>
            <a:t>«Водитель»</a:t>
          </a:r>
          <a:endParaRPr lang="ru-RU" sz="2100" dirty="0"/>
        </a:p>
      </dgm:t>
    </dgm:pt>
    <dgm:pt modelId="{4B5E8C72-4C5F-4909-8A0A-48925F57A82D}" type="parTrans" cxnId="{AD97362D-23B5-4F96-9CE5-CF10262DE653}">
      <dgm:prSet/>
      <dgm:spPr/>
      <dgm:t>
        <a:bodyPr/>
        <a:lstStyle/>
        <a:p>
          <a:endParaRPr lang="ru-RU"/>
        </a:p>
      </dgm:t>
    </dgm:pt>
    <dgm:pt modelId="{A383CE34-104F-4621-A3A2-643E08668185}" type="sibTrans" cxnId="{AD97362D-23B5-4F96-9CE5-CF10262DE653}">
      <dgm:prSet/>
      <dgm:spPr/>
      <dgm:t>
        <a:bodyPr/>
        <a:lstStyle/>
        <a:p>
          <a:endParaRPr lang="ru-RU"/>
        </a:p>
      </dgm:t>
    </dgm:pt>
    <dgm:pt modelId="{A252244E-CCD1-43A2-9699-C291CF3CF9E8}" type="pres">
      <dgm:prSet presAssocID="{3A25AF9C-A1A7-4BD5-8A7A-C285896F44AC}" presName="Name0" presStyleCnt="0">
        <dgm:presLayoutVars>
          <dgm:dir/>
          <dgm:resizeHandles val="exact"/>
        </dgm:presLayoutVars>
      </dgm:prSet>
      <dgm:spPr/>
    </dgm:pt>
    <dgm:pt modelId="{14B50EA4-CFDE-45EB-A601-9849EB2FE947}" type="pres">
      <dgm:prSet presAssocID="{0F59A818-4F4A-4DE0-A01E-058E7B76BB00}" presName="node" presStyleLbl="node1" presStyleIdx="0" presStyleCnt="2" custLinFactNeighborX="-21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76752-FD61-4765-B7B4-DF61C18BBABE}" type="pres">
      <dgm:prSet presAssocID="{EFE3EEA0-D23B-45A5-9DEF-FEC51F769D40}" presName="sibTrans" presStyleLbl="sibTrans2D1" presStyleIdx="0" presStyleCnt="1" custScaleX="119399"/>
      <dgm:spPr/>
      <dgm:t>
        <a:bodyPr/>
        <a:lstStyle/>
        <a:p>
          <a:endParaRPr lang="ru-RU"/>
        </a:p>
      </dgm:t>
    </dgm:pt>
    <dgm:pt modelId="{D2AC1D48-A500-48D4-8002-59EAB7444C76}" type="pres">
      <dgm:prSet presAssocID="{EFE3EEA0-D23B-45A5-9DEF-FEC51F769D4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8DE9E66-F507-4DCF-BA58-86D934B043D2}" type="pres">
      <dgm:prSet presAssocID="{73775074-7F73-4833-92F0-2B1A268BC82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2887B8-BF4E-4BE8-9D8B-8E3CB840DB35}" type="presOf" srcId="{73775074-7F73-4833-92F0-2B1A268BC827}" destId="{98DE9E66-F507-4DCF-BA58-86D934B043D2}" srcOrd="0" destOrd="0" presId="urn:microsoft.com/office/officeart/2005/8/layout/process1"/>
    <dgm:cxn modelId="{9854DD44-78C1-44C2-966A-D05D30A17C1A}" srcId="{3A25AF9C-A1A7-4BD5-8A7A-C285896F44AC}" destId="{0F59A818-4F4A-4DE0-A01E-058E7B76BB00}" srcOrd="0" destOrd="0" parTransId="{8483C7A2-246B-4371-8631-F9E89142810C}" sibTransId="{EFE3EEA0-D23B-45A5-9DEF-FEC51F769D40}"/>
    <dgm:cxn modelId="{AD97362D-23B5-4F96-9CE5-CF10262DE653}" srcId="{3A25AF9C-A1A7-4BD5-8A7A-C285896F44AC}" destId="{73775074-7F73-4833-92F0-2B1A268BC827}" srcOrd="1" destOrd="0" parTransId="{4B5E8C72-4C5F-4909-8A0A-48925F57A82D}" sibTransId="{A383CE34-104F-4621-A3A2-643E08668185}"/>
    <dgm:cxn modelId="{BB28A9A1-6E20-4C08-A586-228F45498EBC}" type="presOf" srcId="{EFE3EEA0-D23B-45A5-9DEF-FEC51F769D40}" destId="{F4176752-FD61-4765-B7B4-DF61C18BBABE}" srcOrd="0" destOrd="0" presId="urn:microsoft.com/office/officeart/2005/8/layout/process1"/>
    <dgm:cxn modelId="{56394ADA-B5E7-44AC-AE24-328FAA088CE9}" type="presOf" srcId="{0F59A818-4F4A-4DE0-A01E-058E7B76BB00}" destId="{14B50EA4-CFDE-45EB-A601-9849EB2FE947}" srcOrd="0" destOrd="0" presId="urn:microsoft.com/office/officeart/2005/8/layout/process1"/>
    <dgm:cxn modelId="{F34CA03A-6CD8-4F1F-8815-4386D59D3D41}" type="presOf" srcId="{3A25AF9C-A1A7-4BD5-8A7A-C285896F44AC}" destId="{A252244E-CCD1-43A2-9699-C291CF3CF9E8}" srcOrd="0" destOrd="0" presId="urn:microsoft.com/office/officeart/2005/8/layout/process1"/>
    <dgm:cxn modelId="{FA605930-82A9-4CDB-9191-EA21C61DE824}" type="presOf" srcId="{EFE3EEA0-D23B-45A5-9DEF-FEC51F769D40}" destId="{D2AC1D48-A500-48D4-8002-59EAB7444C76}" srcOrd="1" destOrd="0" presId="urn:microsoft.com/office/officeart/2005/8/layout/process1"/>
    <dgm:cxn modelId="{DC08E9A1-8E97-4B5E-BEFA-1BE6040D6250}" type="presParOf" srcId="{A252244E-CCD1-43A2-9699-C291CF3CF9E8}" destId="{14B50EA4-CFDE-45EB-A601-9849EB2FE947}" srcOrd="0" destOrd="0" presId="urn:microsoft.com/office/officeart/2005/8/layout/process1"/>
    <dgm:cxn modelId="{3CB1C919-EC20-41B0-8436-A2B3DF2B5CE9}" type="presParOf" srcId="{A252244E-CCD1-43A2-9699-C291CF3CF9E8}" destId="{F4176752-FD61-4765-B7B4-DF61C18BBABE}" srcOrd="1" destOrd="0" presId="urn:microsoft.com/office/officeart/2005/8/layout/process1"/>
    <dgm:cxn modelId="{6A4ADF8C-8056-4DE7-A860-DEECE4D541B2}" type="presParOf" srcId="{F4176752-FD61-4765-B7B4-DF61C18BBABE}" destId="{D2AC1D48-A500-48D4-8002-59EAB7444C76}" srcOrd="0" destOrd="0" presId="urn:microsoft.com/office/officeart/2005/8/layout/process1"/>
    <dgm:cxn modelId="{3DE9BF7A-530C-4DE7-8824-5BF5371E1950}" type="presParOf" srcId="{A252244E-CCD1-43A2-9699-C291CF3CF9E8}" destId="{98DE9E66-F507-4DCF-BA58-86D934B043D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3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25AF9C-A1A7-4BD5-8A7A-C285896F44AC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0F59A818-4F4A-4DE0-A01E-058E7B76BB00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200" dirty="0" smtClean="0"/>
            <a:t>«Вещающая кафедра»</a:t>
          </a:r>
          <a:endParaRPr lang="ru-RU" sz="2200" dirty="0"/>
        </a:p>
      </dgm:t>
    </dgm:pt>
    <dgm:pt modelId="{8483C7A2-246B-4371-8631-F9E89142810C}" type="parTrans" cxnId="{9854DD44-78C1-44C2-966A-D05D30A17C1A}">
      <dgm:prSet/>
      <dgm:spPr/>
      <dgm:t>
        <a:bodyPr/>
        <a:lstStyle/>
        <a:p>
          <a:endParaRPr lang="ru-RU"/>
        </a:p>
      </dgm:t>
    </dgm:pt>
    <dgm:pt modelId="{EFE3EEA0-D23B-45A5-9DEF-FEC51F769D40}" type="sibTrans" cxnId="{9854DD44-78C1-44C2-966A-D05D30A17C1A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3775074-7F73-4833-92F0-2B1A268BC827}">
      <dgm:prSet phldrT="[Текст]"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200" dirty="0" smtClean="0"/>
            <a:t>«Голос» ученика</a:t>
          </a:r>
          <a:endParaRPr lang="ru-RU" sz="2200" dirty="0"/>
        </a:p>
      </dgm:t>
    </dgm:pt>
    <dgm:pt modelId="{4B5E8C72-4C5F-4909-8A0A-48925F57A82D}" type="parTrans" cxnId="{AD97362D-23B5-4F96-9CE5-CF10262DE653}">
      <dgm:prSet/>
      <dgm:spPr/>
      <dgm:t>
        <a:bodyPr/>
        <a:lstStyle/>
        <a:p>
          <a:endParaRPr lang="ru-RU"/>
        </a:p>
      </dgm:t>
    </dgm:pt>
    <dgm:pt modelId="{A383CE34-104F-4621-A3A2-643E08668185}" type="sibTrans" cxnId="{AD97362D-23B5-4F96-9CE5-CF10262DE653}">
      <dgm:prSet/>
      <dgm:spPr/>
      <dgm:t>
        <a:bodyPr/>
        <a:lstStyle/>
        <a:p>
          <a:endParaRPr lang="ru-RU"/>
        </a:p>
      </dgm:t>
    </dgm:pt>
    <dgm:pt modelId="{A252244E-CCD1-43A2-9699-C291CF3CF9E8}" type="pres">
      <dgm:prSet presAssocID="{3A25AF9C-A1A7-4BD5-8A7A-C285896F44AC}" presName="Name0" presStyleCnt="0">
        <dgm:presLayoutVars>
          <dgm:dir/>
          <dgm:resizeHandles val="exact"/>
        </dgm:presLayoutVars>
      </dgm:prSet>
      <dgm:spPr/>
    </dgm:pt>
    <dgm:pt modelId="{14B50EA4-CFDE-45EB-A601-9849EB2FE947}" type="pres">
      <dgm:prSet presAssocID="{0F59A818-4F4A-4DE0-A01E-058E7B76BB00}" presName="node" presStyleLbl="node1" presStyleIdx="0" presStyleCnt="2" custScaleX="74904" custLinFactNeighborX="21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76752-FD61-4765-B7B4-DF61C18BBABE}" type="pres">
      <dgm:prSet presAssocID="{EFE3EEA0-D23B-45A5-9DEF-FEC51F769D40}" presName="sibTrans" presStyleLbl="sibTrans2D1" presStyleIdx="0" presStyleCnt="1" custScaleX="131647" custScaleY="77778"/>
      <dgm:spPr/>
      <dgm:t>
        <a:bodyPr/>
        <a:lstStyle/>
        <a:p>
          <a:endParaRPr lang="ru-RU"/>
        </a:p>
      </dgm:t>
    </dgm:pt>
    <dgm:pt modelId="{D2AC1D48-A500-48D4-8002-59EAB7444C76}" type="pres">
      <dgm:prSet presAssocID="{EFE3EEA0-D23B-45A5-9DEF-FEC51F769D4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8DE9E66-F507-4DCF-BA58-86D934B043D2}" type="pres">
      <dgm:prSet presAssocID="{73775074-7F73-4833-92F0-2B1A268BC827}" presName="node" presStyleLbl="node1" presStyleIdx="1" presStyleCnt="2" custScaleX="69924" custLinFactNeighborX="-15582" custLinFactNeighborY="1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A8B252-4928-4F1A-B87C-217DEBC9B587}" type="presOf" srcId="{EFE3EEA0-D23B-45A5-9DEF-FEC51F769D40}" destId="{D2AC1D48-A500-48D4-8002-59EAB7444C76}" srcOrd="1" destOrd="0" presId="urn:microsoft.com/office/officeart/2005/8/layout/process1"/>
    <dgm:cxn modelId="{9854DD44-78C1-44C2-966A-D05D30A17C1A}" srcId="{3A25AF9C-A1A7-4BD5-8A7A-C285896F44AC}" destId="{0F59A818-4F4A-4DE0-A01E-058E7B76BB00}" srcOrd="0" destOrd="0" parTransId="{8483C7A2-246B-4371-8631-F9E89142810C}" sibTransId="{EFE3EEA0-D23B-45A5-9DEF-FEC51F769D40}"/>
    <dgm:cxn modelId="{AD97362D-23B5-4F96-9CE5-CF10262DE653}" srcId="{3A25AF9C-A1A7-4BD5-8A7A-C285896F44AC}" destId="{73775074-7F73-4833-92F0-2B1A268BC827}" srcOrd="1" destOrd="0" parTransId="{4B5E8C72-4C5F-4909-8A0A-48925F57A82D}" sibTransId="{A383CE34-104F-4621-A3A2-643E08668185}"/>
    <dgm:cxn modelId="{AAD6F600-C065-4FDB-8625-9D78EDDC9A0D}" type="presOf" srcId="{0F59A818-4F4A-4DE0-A01E-058E7B76BB00}" destId="{14B50EA4-CFDE-45EB-A601-9849EB2FE947}" srcOrd="0" destOrd="0" presId="urn:microsoft.com/office/officeart/2005/8/layout/process1"/>
    <dgm:cxn modelId="{5CAAB0E6-3A9A-4175-B578-F011B7DA9061}" type="presOf" srcId="{3A25AF9C-A1A7-4BD5-8A7A-C285896F44AC}" destId="{A252244E-CCD1-43A2-9699-C291CF3CF9E8}" srcOrd="0" destOrd="0" presId="urn:microsoft.com/office/officeart/2005/8/layout/process1"/>
    <dgm:cxn modelId="{328934C1-02D6-4256-BDE1-6A8040BBAE13}" type="presOf" srcId="{73775074-7F73-4833-92F0-2B1A268BC827}" destId="{98DE9E66-F507-4DCF-BA58-86D934B043D2}" srcOrd="0" destOrd="0" presId="urn:microsoft.com/office/officeart/2005/8/layout/process1"/>
    <dgm:cxn modelId="{ABE2A207-A514-4234-96CA-DD8C16F0FB34}" type="presOf" srcId="{EFE3EEA0-D23B-45A5-9DEF-FEC51F769D40}" destId="{F4176752-FD61-4765-B7B4-DF61C18BBABE}" srcOrd="0" destOrd="0" presId="urn:microsoft.com/office/officeart/2005/8/layout/process1"/>
    <dgm:cxn modelId="{8C1E3948-0653-475A-B192-266920D74291}" type="presParOf" srcId="{A252244E-CCD1-43A2-9699-C291CF3CF9E8}" destId="{14B50EA4-CFDE-45EB-A601-9849EB2FE947}" srcOrd="0" destOrd="0" presId="urn:microsoft.com/office/officeart/2005/8/layout/process1"/>
    <dgm:cxn modelId="{9FFBA45F-81E3-4CF7-835A-088CDF275F1B}" type="presParOf" srcId="{A252244E-CCD1-43A2-9699-C291CF3CF9E8}" destId="{F4176752-FD61-4765-B7B4-DF61C18BBABE}" srcOrd="1" destOrd="0" presId="urn:microsoft.com/office/officeart/2005/8/layout/process1"/>
    <dgm:cxn modelId="{73531E2C-BFAB-46F4-9BBD-B2A9ADE7988A}" type="presParOf" srcId="{F4176752-FD61-4765-B7B4-DF61C18BBABE}" destId="{D2AC1D48-A500-48D4-8002-59EAB7444C76}" srcOrd="0" destOrd="0" presId="urn:microsoft.com/office/officeart/2005/8/layout/process1"/>
    <dgm:cxn modelId="{7D706A24-1985-4528-A711-38504833D76A}" type="presParOf" srcId="{A252244E-CCD1-43A2-9699-C291CF3CF9E8}" destId="{98DE9E66-F507-4DCF-BA58-86D934B043D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3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B50EA4-CFDE-45EB-A601-9849EB2FE947}">
      <dsp:nvSpPr>
        <dsp:cNvPr id="0" name=""/>
        <dsp:cNvSpPr/>
      </dsp:nvSpPr>
      <dsp:spPr>
        <a:xfrm>
          <a:off x="2" y="0"/>
          <a:ext cx="2353572" cy="720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Учитель </a:t>
          </a:r>
          <a:endParaRPr lang="ru-RU" sz="2100" kern="1200" dirty="0"/>
        </a:p>
      </dsp:txBody>
      <dsp:txXfrm>
        <a:off x="2" y="0"/>
        <a:ext cx="2353572" cy="720080"/>
      </dsp:txXfrm>
    </dsp:sp>
    <dsp:sp modelId="{F4176752-FD61-4765-B7B4-DF61C18BBABE}">
      <dsp:nvSpPr>
        <dsp:cNvPr id="0" name=""/>
        <dsp:cNvSpPr/>
      </dsp:nvSpPr>
      <dsp:spPr>
        <a:xfrm>
          <a:off x="2589207" y="68197"/>
          <a:ext cx="499541" cy="583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589207" y="68197"/>
        <a:ext cx="499541" cy="583685"/>
      </dsp:txXfrm>
    </dsp:sp>
    <dsp:sp modelId="{98DE9E66-F507-4DCF-BA58-86D934B043D2}">
      <dsp:nvSpPr>
        <dsp:cNvPr id="0" name=""/>
        <dsp:cNvSpPr/>
      </dsp:nvSpPr>
      <dsp:spPr>
        <a:xfrm>
          <a:off x="3296104" y="0"/>
          <a:ext cx="2353572" cy="720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Множественность </a:t>
          </a:r>
          <a:endParaRPr lang="ru-RU" sz="2100" kern="1200" dirty="0"/>
        </a:p>
      </dsp:txBody>
      <dsp:txXfrm>
        <a:off x="3296104" y="0"/>
        <a:ext cx="2353572" cy="7200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B50EA4-CFDE-45EB-A601-9849EB2FE947}">
      <dsp:nvSpPr>
        <dsp:cNvPr id="0" name=""/>
        <dsp:cNvSpPr/>
      </dsp:nvSpPr>
      <dsp:spPr>
        <a:xfrm>
          <a:off x="1" y="0"/>
          <a:ext cx="2009438" cy="648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Рефлексия</a:t>
          </a:r>
          <a:endParaRPr lang="ru-RU" sz="2100" kern="1200" dirty="0"/>
        </a:p>
      </dsp:txBody>
      <dsp:txXfrm>
        <a:off x="1" y="0"/>
        <a:ext cx="2009438" cy="648072"/>
      </dsp:txXfrm>
    </dsp:sp>
    <dsp:sp modelId="{F4176752-FD61-4765-B7B4-DF61C18BBABE}">
      <dsp:nvSpPr>
        <dsp:cNvPr id="0" name=""/>
        <dsp:cNvSpPr/>
      </dsp:nvSpPr>
      <dsp:spPr>
        <a:xfrm>
          <a:off x="2232246" y="72010"/>
          <a:ext cx="426499" cy="498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232246" y="72010"/>
        <a:ext cx="426499" cy="498340"/>
      </dsp:txXfrm>
    </dsp:sp>
    <dsp:sp modelId="{98DE9E66-F507-4DCF-BA58-86D934B043D2}">
      <dsp:nvSpPr>
        <dsp:cNvPr id="0" name=""/>
        <dsp:cNvSpPr/>
      </dsp:nvSpPr>
      <dsp:spPr>
        <a:xfrm>
          <a:off x="2814155" y="0"/>
          <a:ext cx="2009438" cy="648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Практика</a:t>
          </a:r>
          <a:endParaRPr lang="ru-RU" sz="2100" kern="1200" dirty="0"/>
        </a:p>
      </dsp:txBody>
      <dsp:txXfrm>
        <a:off x="2814155" y="0"/>
        <a:ext cx="2009438" cy="6480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B50EA4-CFDE-45EB-A601-9849EB2FE947}">
      <dsp:nvSpPr>
        <dsp:cNvPr id="0" name=""/>
        <dsp:cNvSpPr/>
      </dsp:nvSpPr>
      <dsp:spPr>
        <a:xfrm>
          <a:off x="1190" y="0"/>
          <a:ext cx="2539007" cy="648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Вербализация</a:t>
          </a:r>
          <a:endParaRPr lang="ru-RU" sz="2100" kern="1200" dirty="0"/>
        </a:p>
      </dsp:txBody>
      <dsp:txXfrm>
        <a:off x="1190" y="0"/>
        <a:ext cx="2539007" cy="648072"/>
      </dsp:txXfrm>
    </dsp:sp>
    <dsp:sp modelId="{F4176752-FD61-4765-B7B4-DF61C18BBABE}">
      <dsp:nvSpPr>
        <dsp:cNvPr id="0" name=""/>
        <dsp:cNvSpPr/>
      </dsp:nvSpPr>
      <dsp:spPr>
        <a:xfrm>
          <a:off x="2794099" y="0"/>
          <a:ext cx="538269" cy="648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2794099" y="0"/>
        <a:ext cx="538269" cy="648073"/>
      </dsp:txXfrm>
    </dsp:sp>
    <dsp:sp modelId="{98DE9E66-F507-4DCF-BA58-86D934B043D2}">
      <dsp:nvSpPr>
        <dsp:cNvPr id="0" name=""/>
        <dsp:cNvSpPr/>
      </dsp:nvSpPr>
      <dsp:spPr>
        <a:xfrm>
          <a:off x="3555801" y="0"/>
          <a:ext cx="2539007" cy="648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Визуализация </a:t>
          </a:r>
          <a:endParaRPr lang="ru-RU" sz="2100" kern="1200" dirty="0"/>
        </a:p>
      </dsp:txBody>
      <dsp:txXfrm>
        <a:off x="3555801" y="0"/>
        <a:ext cx="2539007" cy="64807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B50EA4-CFDE-45EB-A601-9849EB2FE947}">
      <dsp:nvSpPr>
        <dsp:cNvPr id="0" name=""/>
        <dsp:cNvSpPr/>
      </dsp:nvSpPr>
      <dsp:spPr>
        <a:xfrm>
          <a:off x="0" y="0"/>
          <a:ext cx="2536528" cy="7224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Реальные сообщества</a:t>
          </a:r>
          <a:endParaRPr lang="ru-RU" sz="2100" kern="1200" dirty="0"/>
        </a:p>
      </dsp:txBody>
      <dsp:txXfrm>
        <a:off x="0" y="0"/>
        <a:ext cx="2536528" cy="722412"/>
      </dsp:txXfrm>
    </dsp:sp>
    <dsp:sp modelId="{F4176752-FD61-4765-B7B4-DF61C18BBABE}">
      <dsp:nvSpPr>
        <dsp:cNvPr id="0" name=""/>
        <dsp:cNvSpPr/>
      </dsp:nvSpPr>
      <dsp:spPr>
        <a:xfrm>
          <a:off x="2880320" y="0"/>
          <a:ext cx="539951" cy="629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2880320" y="0"/>
        <a:ext cx="539951" cy="629059"/>
      </dsp:txXfrm>
    </dsp:sp>
    <dsp:sp modelId="{98DE9E66-F507-4DCF-BA58-86D934B043D2}">
      <dsp:nvSpPr>
        <dsp:cNvPr id="0" name=""/>
        <dsp:cNvSpPr/>
      </dsp:nvSpPr>
      <dsp:spPr>
        <a:xfrm>
          <a:off x="3555305" y="0"/>
          <a:ext cx="2536528" cy="7224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Виртуальные сообщества</a:t>
          </a:r>
          <a:endParaRPr lang="ru-RU" sz="2100" kern="1200" dirty="0"/>
        </a:p>
      </dsp:txBody>
      <dsp:txXfrm>
        <a:off x="3555305" y="0"/>
        <a:ext cx="2536528" cy="7224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B50EA4-CFDE-45EB-A601-9849EB2FE947}">
      <dsp:nvSpPr>
        <dsp:cNvPr id="0" name=""/>
        <dsp:cNvSpPr/>
      </dsp:nvSpPr>
      <dsp:spPr>
        <a:xfrm>
          <a:off x="0" y="0"/>
          <a:ext cx="2539007" cy="576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«Пассажир»</a:t>
          </a:r>
          <a:endParaRPr lang="ru-RU" sz="2100" kern="1200" dirty="0"/>
        </a:p>
      </dsp:txBody>
      <dsp:txXfrm>
        <a:off x="0" y="0"/>
        <a:ext cx="2539007" cy="576064"/>
      </dsp:txXfrm>
    </dsp:sp>
    <dsp:sp modelId="{F4176752-FD61-4765-B7B4-DF61C18BBABE}">
      <dsp:nvSpPr>
        <dsp:cNvPr id="0" name=""/>
        <dsp:cNvSpPr/>
      </dsp:nvSpPr>
      <dsp:spPr>
        <a:xfrm>
          <a:off x="2740935" y="0"/>
          <a:ext cx="643442" cy="5760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740935" y="0"/>
        <a:ext cx="643442" cy="576064"/>
      </dsp:txXfrm>
    </dsp:sp>
    <dsp:sp modelId="{98DE9E66-F507-4DCF-BA58-86D934B043D2}">
      <dsp:nvSpPr>
        <dsp:cNvPr id="0" name=""/>
        <dsp:cNvSpPr/>
      </dsp:nvSpPr>
      <dsp:spPr>
        <a:xfrm>
          <a:off x="3555801" y="0"/>
          <a:ext cx="2539007" cy="576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«Водитель»</a:t>
          </a:r>
          <a:endParaRPr lang="ru-RU" sz="2100" kern="1200" dirty="0"/>
        </a:p>
      </dsp:txBody>
      <dsp:txXfrm>
        <a:off x="3555801" y="0"/>
        <a:ext cx="2539007" cy="57606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B50EA4-CFDE-45EB-A601-9849EB2FE947}">
      <dsp:nvSpPr>
        <dsp:cNvPr id="0" name=""/>
        <dsp:cNvSpPr/>
      </dsp:nvSpPr>
      <dsp:spPr>
        <a:xfrm>
          <a:off x="223336" y="0"/>
          <a:ext cx="2477936" cy="7920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«Вещающая кафедра»</a:t>
          </a:r>
          <a:endParaRPr lang="ru-RU" sz="2200" kern="1200" dirty="0"/>
        </a:p>
      </dsp:txBody>
      <dsp:txXfrm>
        <a:off x="223336" y="0"/>
        <a:ext cx="2477936" cy="792087"/>
      </dsp:txXfrm>
    </dsp:sp>
    <dsp:sp modelId="{F4176752-FD61-4765-B7B4-DF61C18BBABE}">
      <dsp:nvSpPr>
        <dsp:cNvPr id="0" name=""/>
        <dsp:cNvSpPr/>
      </dsp:nvSpPr>
      <dsp:spPr>
        <a:xfrm>
          <a:off x="2858511" y="88008"/>
          <a:ext cx="660363" cy="616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2858511" y="88008"/>
        <a:ext cx="660363" cy="616070"/>
      </dsp:txXfrm>
    </dsp:sp>
    <dsp:sp modelId="{98DE9E66-F507-4DCF-BA58-86D934B043D2}">
      <dsp:nvSpPr>
        <dsp:cNvPr id="0" name=""/>
        <dsp:cNvSpPr/>
      </dsp:nvSpPr>
      <dsp:spPr>
        <a:xfrm>
          <a:off x="3647719" y="0"/>
          <a:ext cx="2313190" cy="7920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«Голос» ученика</a:t>
          </a:r>
          <a:endParaRPr lang="ru-RU" sz="2200" kern="1200" dirty="0"/>
        </a:p>
      </dsp:txBody>
      <dsp:txXfrm>
        <a:off x="3647719" y="0"/>
        <a:ext cx="2313190" cy="792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03F05-CD3A-49CE-952B-26F71A459724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EB9A9-BFB3-4385-A284-675D8728C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1838-3711-4672-9806-B1DDE3C25FF6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60419" name="Заметки 2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Google Shape;109;g12c95a0f002_2_53:notes"/>
          <p:cNvSpPr txBox="1">
            <a:spLocks noGrp="1" noChangeArrowheads="1"/>
          </p:cNvSpPr>
          <p:nvPr>
            <p:ph type="body" idx="1"/>
          </p:nvPr>
        </p:nvSpPr>
        <p:spPr>
          <a:xfrm>
            <a:off x="901700" y="4303713"/>
            <a:ext cx="4964113" cy="4076700"/>
          </a:xfrm>
          <a:noFill/>
        </p:spPr>
        <p:txBody>
          <a:bodyPr lIns="88500" tIns="44225" rIns="88500" bIns="44225"/>
          <a:lstStyle/>
          <a:p>
            <a:pPr marL="0" indent="0" eaLnBrk="1" hangingPunct="1">
              <a:buSzPts val="1100"/>
            </a:pPr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Google Shape;110;g12c95a0f002_2_5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19188" y="679450"/>
            <a:ext cx="4529137" cy="339725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51838-3711-4672-9806-B1DDE3C25FF6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EAB2F-B5AC-4AD7-A8DC-2BBCD5BABA0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B66C9-26F3-4483-B44A-B8F71810CA85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84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F777D4-BAE0-4FD4-9A80-6EFAE0E91A8B}" type="slidenum">
              <a:rPr lang="ru-RU" smtClean="0">
                <a:cs typeface="Arial" charset="0"/>
              </a:rPr>
              <a:pPr/>
              <a:t>14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885D10-5532-4643-8D7A-601F1E50E9DE}" type="slidenum">
              <a:rPr lang="ru-RU" smtClean="0">
                <a:cs typeface="Arial" charset="0"/>
              </a:rPr>
              <a:pPr/>
              <a:t>15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Google Shape;152;g144e6dce9e8_2_0:notes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88500" tIns="88500" rIns="88500" bIns="88500"/>
          <a:lstStyle/>
          <a:p>
            <a:pPr marL="0" indent="0" eaLnBrk="1" hangingPunct="1">
              <a:buSzPts val="11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Google Shape;153;g144e6dce9e8_2_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9B908-4108-4A2A-B88D-059FC5CDE9FA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EB9A9-BFB3-4385-A284-675D8728C8A9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450502" y="5929931"/>
            <a:ext cx="8239127" cy="318490"/>
          </a:xfrm>
          <a:prstGeom prst="rect">
            <a:avLst/>
          </a:prstGeom>
        </p:spPr>
        <p:txBody>
          <a:bodyPr lIns="38402" tIns="38402" rIns="38402" bIns="38402"/>
          <a:lstStyle>
            <a:lvl1pPr marL="0" indent="0" defTabSz="346690">
              <a:lnSpc>
                <a:spcPct val="100000"/>
              </a:lnSpc>
              <a:spcBef>
                <a:spcPts val="0"/>
              </a:spcBef>
              <a:buSzTx/>
              <a:buNone/>
              <a:defRPr sz="15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452436" y="1287497"/>
            <a:ext cx="8239127" cy="2324101"/>
          </a:xfrm>
          <a:prstGeom prst="rect">
            <a:avLst/>
          </a:prstGeom>
        </p:spPr>
        <p:txBody>
          <a:bodyPr anchor="b"/>
          <a:lstStyle>
            <a:lvl1pPr>
              <a:defRPr sz="4900" spc="-98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0504" y="3611596"/>
            <a:ext cx="8239126" cy="952501"/>
          </a:xfrm>
          <a:prstGeom prst="rect">
            <a:avLst/>
          </a:prstGeom>
        </p:spPr>
        <p:txBody>
          <a:bodyPr/>
          <a:lstStyle>
            <a:lvl1pPr marL="0" indent="0" defTabSz="346690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1pPr>
            <a:lvl2pPr marL="0" indent="0" defTabSz="346690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2pPr>
            <a:lvl3pPr marL="0" indent="0" defTabSz="346690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3pPr>
            <a:lvl4pPr marL="0" indent="0" defTabSz="346690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4pPr>
            <a:lvl5pPr marL="0" indent="0" defTabSz="346690">
              <a:lnSpc>
                <a:spcPct val="100000"/>
              </a:lnSpc>
              <a:spcBef>
                <a:spcPts val="0"/>
              </a:spcBef>
              <a:buSzTx/>
              <a:buNone/>
              <a:defRPr sz="23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408827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QuickStyle" Target="../diagrams/quickStyle3.xml"/><Relationship Id="rId26" Type="http://schemas.openxmlformats.org/officeDocument/2006/relationships/diagramColors" Target="../diagrams/colors4.xml"/><Relationship Id="rId3" Type="http://schemas.openxmlformats.org/officeDocument/2006/relationships/image" Target="../media/image13.jpeg"/><Relationship Id="rId21" Type="http://schemas.openxmlformats.org/officeDocument/2006/relationships/image" Target="../media/image16.jpeg"/><Relationship Id="rId34" Type="http://schemas.openxmlformats.org/officeDocument/2006/relationships/diagramData" Target="../diagrams/data6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Layout" Target="../diagrams/layout3.xml"/><Relationship Id="rId25" Type="http://schemas.openxmlformats.org/officeDocument/2006/relationships/diagramQuickStyle" Target="../diagrams/quickStyle4.xml"/><Relationship Id="rId33" Type="http://schemas.microsoft.com/office/2007/relationships/diagramDrawing" Target="../diagrams/drawing5.xml"/><Relationship Id="rId38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29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openxmlformats.org/officeDocument/2006/relationships/diagramLayout" Target="../diagrams/layout4.xml"/><Relationship Id="rId32" Type="http://schemas.openxmlformats.org/officeDocument/2006/relationships/diagramColors" Target="../diagrams/colors5.xml"/><Relationship Id="rId37" Type="http://schemas.openxmlformats.org/officeDocument/2006/relationships/diagramColors" Target="../diagrams/colors6.xml"/><Relationship Id="rId5" Type="http://schemas.openxmlformats.org/officeDocument/2006/relationships/diagramData" Target="../diagrams/data1.xml"/><Relationship Id="rId15" Type="http://schemas.openxmlformats.org/officeDocument/2006/relationships/image" Target="../media/image15.jpeg"/><Relationship Id="rId23" Type="http://schemas.openxmlformats.org/officeDocument/2006/relationships/diagramData" Target="../diagrams/data4.xml"/><Relationship Id="rId28" Type="http://schemas.openxmlformats.org/officeDocument/2006/relationships/image" Target="../media/image18.png"/><Relationship Id="rId36" Type="http://schemas.openxmlformats.org/officeDocument/2006/relationships/diagramQuickStyle" Target="../diagrams/quickStyle6.xml"/><Relationship Id="rId10" Type="http://schemas.openxmlformats.org/officeDocument/2006/relationships/diagramData" Target="../diagrams/data2.xml"/><Relationship Id="rId19" Type="http://schemas.openxmlformats.org/officeDocument/2006/relationships/diagramColors" Target="../diagrams/colors3.xml"/><Relationship Id="rId31" Type="http://schemas.openxmlformats.org/officeDocument/2006/relationships/diagramQuickStyle" Target="../diagrams/quickStyle5.xml"/><Relationship Id="rId4" Type="http://schemas.openxmlformats.org/officeDocument/2006/relationships/image" Target="../media/image14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image" Target="../media/image17.jpeg"/><Relationship Id="rId27" Type="http://schemas.microsoft.com/office/2007/relationships/diagramDrawing" Target="../diagrams/drawing4.xml"/><Relationship Id="rId30" Type="http://schemas.openxmlformats.org/officeDocument/2006/relationships/diagramLayout" Target="../diagrams/layout5.xml"/><Relationship Id="rId35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2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" t="46897" r="-291" b="1"/>
          <a:stretch/>
        </p:blipFill>
        <p:spPr>
          <a:xfrm>
            <a:off x="0" y="1"/>
            <a:ext cx="9190895" cy="5275292"/>
          </a:xfrm>
          <a:prstGeom prst="rect">
            <a:avLst/>
          </a:prstGeom>
        </p:spPr>
      </p:pic>
      <p:sp>
        <p:nvSpPr>
          <p:cNvPr id="359" name="Фигура"/>
          <p:cNvSpPr/>
          <p:nvPr/>
        </p:nvSpPr>
        <p:spPr>
          <a:xfrm>
            <a:off x="0" y="2916437"/>
            <a:ext cx="9154418" cy="3977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5" y="0"/>
                </a:moveTo>
                <a:cubicBezTo>
                  <a:pt x="7030" y="0"/>
                  <a:pt x="3284" y="3181"/>
                  <a:pt x="0" y="9542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9639"/>
                </a:lnTo>
                <a:cubicBezTo>
                  <a:pt x="18304" y="3215"/>
                  <a:pt x="14540" y="0"/>
                  <a:pt x="10775" y="0"/>
                </a:cubicBezTo>
                <a:close/>
              </a:path>
            </a:pathLst>
          </a:custGeom>
          <a:solidFill>
            <a:srgbClr val="EBE5D9"/>
          </a:solidFill>
          <a:ln w="12700">
            <a:miter lim="400000"/>
          </a:ln>
        </p:spPr>
        <p:txBody>
          <a:bodyPr lIns="21334" tIns="21334" rIns="21334" bIns="21334" anchor="ctr"/>
          <a:lstStyle/>
          <a:p>
            <a:pPr algn="ctr" defTabSz="34669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4" name="Фигура">
            <a:extLst>
              <a:ext uri="{FF2B5EF4-FFF2-40B4-BE49-F238E27FC236}">
                <a16:creationId xmlns="" xmlns:a16="http://schemas.microsoft.com/office/drawing/2014/main" id="{4576D0DB-CB64-CF4C-84E1-CDA4E53AB14B}"/>
              </a:ext>
            </a:extLst>
          </p:cNvPr>
          <p:cNvSpPr/>
          <p:nvPr/>
        </p:nvSpPr>
        <p:spPr>
          <a:xfrm>
            <a:off x="0" y="3132212"/>
            <a:ext cx="9144000" cy="3982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5" y="0"/>
                </a:moveTo>
                <a:cubicBezTo>
                  <a:pt x="7030" y="0"/>
                  <a:pt x="3284" y="3181"/>
                  <a:pt x="0" y="9542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9639"/>
                </a:lnTo>
                <a:cubicBezTo>
                  <a:pt x="18304" y="3215"/>
                  <a:pt x="14540" y="0"/>
                  <a:pt x="10775" y="0"/>
                </a:cubicBezTo>
                <a:close/>
              </a:path>
            </a:pathLst>
          </a:custGeom>
          <a:noFill/>
          <a:ln w="41275">
            <a:solidFill>
              <a:srgbClr val="6E6159"/>
            </a:solidFill>
            <a:prstDash val="sysDot"/>
            <a:miter lim="400000"/>
          </a:ln>
        </p:spPr>
        <p:txBody>
          <a:bodyPr lIns="21334" tIns="21334" rIns="21334" bIns="21334" anchor="ctr"/>
          <a:lstStyle/>
          <a:p>
            <a:pPr algn="ctr" defTabSz="34669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60" name="Кружок"/>
          <p:cNvSpPr/>
          <p:nvPr/>
        </p:nvSpPr>
        <p:spPr>
          <a:xfrm>
            <a:off x="1115616" y="657652"/>
            <a:ext cx="7056784" cy="5485045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1334" tIns="21334" rIns="21334" bIns="21334" anchor="ctr"/>
          <a:lstStyle/>
          <a:p>
            <a:pPr algn="ctr" defTabSz="34669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61ED1D1-6C45-B94F-A8D4-E58B6F08AA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3244" y="1172628"/>
            <a:ext cx="1664407" cy="1438655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051720" y="2979209"/>
            <a:ext cx="5760640" cy="84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2800" b="1" i="0" u="none" strike="noStrike" cap="none">
                <a:solidFill>
                  <a:srgbClr val="1F37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Современные образовательные технологии</a:t>
            </a:r>
          </a:p>
          <a:p>
            <a:pPr algn="ctr"/>
            <a:endParaRPr lang="ru-RU" sz="2400" dirty="0">
              <a:solidFill>
                <a:schemeClr val="bg2">
                  <a:lumMod val="10000"/>
                </a:schemeClr>
              </a:solidFill>
              <a:latin typeface="TT Norms Heavy" panose="02000503030000020004" pitchFamily="2" charset="-52"/>
            </a:endParaRPr>
          </a:p>
        </p:txBody>
      </p:sp>
      <p:sp>
        <p:nvSpPr>
          <p:cNvPr id="18" name="Подзаголовок 7"/>
          <p:cNvSpPr txBox="1">
            <a:spLocks/>
          </p:cNvSpPr>
          <p:nvPr/>
        </p:nvSpPr>
        <p:spPr>
          <a:xfrm>
            <a:off x="2411760" y="4076009"/>
            <a:ext cx="4536503" cy="95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ru-RU" sz="1800" b="0" dirty="0" smtClean="0">
              <a:solidFill>
                <a:srgbClr val="6E6159"/>
              </a:solidFill>
              <a:latin typeface="TT Norms Regular" panose="02000503030000020003" pitchFamily="2" charset="-52"/>
            </a:endParaRPr>
          </a:p>
          <a:p>
            <a:pPr algn="ctr"/>
            <a:r>
              <a:rPr lang="ru-RU" sz="1800" b="0" dirty="0" smtClean="0">
                <a:solidFill>
                  <a:srgbClr val="6E6159"/>
                </a:solidFill>
                <a:latin typeface="+mn-lt"/>
              </a:rPr>
              <a:t>Фролова Светлана Владимировна </a:t>
            </a:r>
          </a:p>
          <a:p>
            <a:pPr algn="ctr"/>
            <a:r>
              <a:rPr lang="ru-RU" sz="1800" b="0" i="1" dirty="0" smtClean="0">
                <a:solidFill>
                  <a:srgbClr val="6E6159"/>
                </a:solidFill>
                <a:latin typeface="+mn-lt"/>
              </a:rPr>
              <a:t>кандидат педагогических наук, доцент</a:t>
            </a:r>
            <a:endParaRPr lang="ru-RU" sz="1800" b="0" i="1" dirty="0">
              <a:solidFill>
                <a:srgbClr val="6E6159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515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306" y="404664"/>
            <a:ext cx="6698294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Картина нового мира образования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(М.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Серр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8"/>
            <a:ext cx="8435280" cy="4713387"/>
          </a:xfrm>
        </p:spPr>
        <p:txBody>
          <a:bodyPr/>
          <a:lstStyle/>
          <a:p>
            <a:pPr indent="19050" algn="just">
              <a:buNone/>
            </a:pPr>
            <a:r>
              <a:rPr lang="ru-RU" i="1" dirty="0" smtClean="0"/>
              <a:t>2.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Эра знания кончилась: </a:t>
            </a:r>
            <a:r>
              <a:rPr lang="ru-RU" dirty="0" smtClean="0"/>
              <a:t>учитель больше не призван передавать знание.</a:t>
            </a:r>
          </a:p>
          <a:p>
            <a:pPr indent="19050" algn="just">
              <a:buNone/>
            </a:pPr>
            <a:endParaRPr lang="ru-RU" dirty="0" smtClean="0"/>
          </a:p>
          <a:p>
            <a:pPr indent="19050" algn="just">
              <a:buNone/>
            </a:pPr>
            <a:r>
              <a:rPr lang="ru-RU" i="1" dirty="0" smtClean="0"/>
              <a:t> </a:t>
            </a:r>
            <a:endParaRPr lang="ru-RU" i="1" dirty="0"/>
          </a:p>
        </p:txBody>
      </p:sp>
      <p:pic>
        <p:nvPicPr>
          <p:cNvPr id="4" name="Рисунок 3" descr="17078873635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9144000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436" y="404664"/>
            <a:ext cx="6576164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Картина нового мира образования (М.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Серр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9"/>
            <a:ext cx="8388424" cy="3312366"/>
          </a:xfrm>
        </p:spPr>
        <p:txBody>
          <a:bodyPr>
            <a:normAutofit fontScale="70000" lnSpcReduction="20000"/>
          </a:bodyPr>
          <a:lstStyle/>
          <a:p>
            <a:pPr indent="19050" algn="just">
              <a:buNone/>
            </a:pPr>
            <a:r>
              <a:rPr lang="ru-RU" sz="3400" i="1" dirty="0" smtClean="0"/>
              <a:t>3. 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«Теперь все водители» − </a:t>
            </a:r>
            <a:r>
              <a:rPr lang="ru-RU" sz="3400" i="1" dirty="0" smtClean="0">
                <a:solidFill>
                  <a:schemeClr val="bg2">
                    <a:lumMod val="10000"/>
                  </a:schemeClr>
                </a:solidFill>
              </a:rPr>
              <a:t>эра решающих кончается</a:t>
            </a:r>
            <a:r>
              <a:rPr lang="ru-RU" sz="3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indent="19050" algn="just">
              <a:buNone/>
            </a:pPr>
            <a:endParaRPr lang="ru-RU" sz="3400" dirty="0" smtClean="0">
              <a:solidFill>
                <a:srgbClr val="FF0000"/>
              </a:solidFill>
            </a:endParaRPr>
          </a:p>
          <a:p>
            <a:pPr indent="19050" algn="just">
              <a:buNone/>
            </a:pPr>
            <a:r>
              <a:rPr lang="ru-RU" sz="3400" i="1" dirty="0" smtClean="0"/>
              <a:t>Все более отчетливо проявляется стремление обучающегося к управлению  своей образовательной траекторией</a:t>
            </a:r>
          </a:p>
          <a:p>
            <a:pPr indent="19050" algn="just"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 indent="19050" algn="just"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 indent="19050" algn="just">
              <a:buNone/>
            </a:pPr>
            <a:endParaRPr lang="ru-RU" dirty="0" smtClean="0"/>
          </a:p>
          <a:p>
            <a:pPr indent="19050" algn="just">
              <a:buNone/>
            </a:pPr>
            <a:r>
              <a:rPr lang="ru-RU" i="1" dirty="0" smtClean="0"/>
              <a:t> </a:t>
            </a:r>
            <a:endParaRPr lang="ru-RU" i="1" dirty="0"/>
          </a:p>
        </p:txBody>
      </p:sp>
      <p:pic>
        <p:nvPicPr>
          <p:cNvPr id="4" name="Рисунок 3" descr="shutterstock_197248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356992"/>
            <a:ext cx="4536504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77072"/>
            <a:ext cx="779748" cy="9361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04" t="12055" b="7222"/>
          <a:stretch/>
        </p:blipFill>
        <p:spPr>
          <a:xfrm>
            <a:off x="1763688" y="1556792"/>
            <a:ext cx="612619" cy="79208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709454" y="204308"/>
            <a:ext cx="7780283" cy="1244952"/>
            <a:chOff x="-329455" y="242454"/>
            <a:chExt cx="8888511" cy="1101916"/>
          </a:xfr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-329455" y="242454"/>
              <a:ext cx="8888511" cy="1101916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/>
            <a:sp3d>
              <a:bevelT prst="angle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-329455" y="242454"/>
              <a:ext cx="8888511" cy="33057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68580" rIns="68580" bIns="68580" spcCol="1270" anchor="ctr"/>
            <a:lstStyle/>
            <a:p>
              <a:pPr algn="ctr" defTabSz="8001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Georgia"/>
              </a:endParaRPr>
            </a:p>
            <a:p>
              <a:pPr algn="ctr" defTabSz="8001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Georgia"/>
              </a:endParaRPr>
            </a:p>
            <a:p>
              <a:pPr algn="ctr" defTabSz="8001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800" b="1" dirty="0" smtClean="0">
                  <a:solidFill>
                    <a:prstClr val="white"/>
                  </a:solidFill>
                  <a:latin typeface="Georgia"/>
                </a:rPr>
                <a:t>Социальные сдвиги в образовании</a:t>
              </a:r>
              <a:endParaRPr lang="ru-RU" sz="2800" b="1" dirty="0">
                <a:solidFill>
                  <a:prstClr val="white"/>
                </a:solidFill>
                <a:latin typeface="Georgia"/>
              </a:endParaRPr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94531112"/>
              </p:ext>
            </p:extLst>
          </p:nvPr>
        </p:nvGraphicFramePr>
        <p:xfrm>
          <a:off x="2411760" y="1556792"/>
          <a:ext cx="5650781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850202972"/>
              </p:ext>
            </p:extLst>
          </p:nvPr>
        </p:nvGraphicFramePr>
        <p:xfrm>
          <a:off x="179512" y="2492896"/>
          <a:ext cx="482453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2348880"/>
            <a:ext cx="2700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prstClr val="black"/>
                </a:solidFill>
              </a:rPr>
              <a:t>Преобразование действительности</a:t>
            </a:r>
            <a:endParaRPr lang="ru-RU" sz="2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556792"/>
            <a:ext cx="2271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prstClr val="black"/>
                </a:solidFill>
              </a:rPr>
              <a:t>Источник информации</a:t>
            </a:r>
            <a:endParaRPr lang="ru-RU" sz="2200" b="1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83" r="27500"/>
          <a:stretch/>
        </p:blipFill>
        <p:spPr>
          <a:xfrm>
            <a:off x="8100392" y="1412776"/>
            <a:ext cx="792088" cy="98920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2755848761"/>
              </p:ext>
            </p:extLst>
          </p:nvPr>
        </p:nvGraphicFramePr>
        <p:xfrm>
          <a:off x="1691680" y="3356992"/>
          <a:ext cx="60960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79512" y="3429000"/>
            <a:ext cx="14253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prstClr val="black"/>
                </a:solidFill>
              </a:rPr>
              <a:t>Авторитет</a:t>
            </a:r>
            <a:endParaRPr lang="ru-RU" sz="2200" b="1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12976"/>
            <a:ext cx="437217" cy="4710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00" t="12055" r="16100" b="37779"/>
          <a:stretch/>
        </p:blipFill>
        <p:spPr>
          <a:xfrm>
            <a:off x="7380312" y="3068960"/>
            <a:ext cx="880050" cy="66548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="" xmlns:p14="http://schemas.microsoft.com/office/powerpoint/2010/main" val="1064882891"/>
              </p:ext>
            </p:extLst>
          </p:nvPr>
        </p:nvGraphicFramePr>
        <p:xfrm>
          <a:off x="323528" y="4149080"/>
          <a:ext cx="6096000" cy="72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236296" y="4149080"/>
            <a:ext cx="2271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prstClr val="black"/>
                </a:solidFill>
              </a:rPr>
              <a:t>Воспитание в коллективе</a:t>
            </a:r>
            <a:endParaRPr lang="ru-RU" sz="2200" b="1" dirty="0">
              <a:solidFill>
                <a:prstClr val="black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518570" cy="6701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5085184"/>
            <a:ext cx="20882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prstClr val="black"/>
                </a:solidFill>
              </a:rPr>
              <a:t>Ценность – поиск собственного пути</a:t>
            </a:r>
            <a:endParaRPr lang="ru-RU" sz="2200" b="1" dirty="0">
              <a:solidFill>
                <a:prstClr val="black"/>
              </a:solidFill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="" xmlns:p14="http://schemas.microsoft.com/office/powerpoint/2010/main" val="1045369184"/>
              </p:ext>
            </p:extLst>
          </p:nvPr>
        </p:nvGraphicFramePr>
        <p:xfrm>
          <a:off x="1691680" y="5085184"/>
          <a:ext cx="609600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1823216604"/>
              </p:ext>
            </p:extLst>
          </p:nvPr>
        </p:nvGraphicFramePr>
        <p:xfrm>
          <a:off x="1619673" y="5877272"/>
          <a:ext cx="612068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7668344" y="5805264"/>
            <a:ext cx="1475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</a:rPr>
              <a:t>Авторитет истины </a:t>
            </a:r>
            <a:endParaRPr lang="ru-RU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25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>
            <a:extLst>
              <a:ext uri="{FF2B5EF4-FFF2-40B4-BE49-F238E27FC236}">
                <a16:creationId xmlns="" xmlns:a16="http://schemas.microsoft.com/office/drawing/2014/main" id="{944DC146-740B-FB48-B6E8-E30CF52721A8}"/>
              </a:ext>
            </a:extLst>
          </p:cNvPr>
          <p:cNvSpPr/>
          <p:nvPr/>
        </p:nvSpPr>
        <p:spPr>
          <a:xfrm>
            <a:off x="-841530" y="-1117999"/>
            <a:ext cx="3269380" cy="4266602"/>
          </a:xfrm>
          <a:prstGeom prst="diamond">
            <a:avLst/>
          </a:prstGeom>
          <a:solidFill>
            <a:srgbClr val="EBE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3" rIns="76805" bIns="38403" rtlCol="0" anchor="ctr"/>
          <a:lstStyle/>
          <a:p>
            <a:pPr algn="ctr" defTabSz="768053">
              <a:defRPr/>
            </a:pPr>
            <a:endParaRPr lang="ru-RU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Ромб 7">
            <a:extLst>
              <a:ext uri="{FF2B5EF4-FFF2-40B4-BE49-F238E27FC236}">
                <a16:creationId xmlns="" xmlns:a16="http://schemas.microsoft.com/office/drawing/2014/main" id="{3F16427E-215B-BF47-BD19-5B796755CC72}"/>
              </a:ext>
            </a:extLst>
          </p:cNvPr>
          <p:cNvSpPr/>
          <p:nvPr/>
        </p:nvSpPr>
        <p:spPr>
          <a:xfrm>
            <a:off x="-607208" y="-1109678"/>
            <a:ext cx="2780586" cy="3575085"/>
          </a:xfrm>
          <a:prstGeom prst="diamond">
            <a:avLst/>
          </a:prstGeom>
          <a:solidFill>
            <a:srgbClr val="6E6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3" rIns="76805" bIns="38403" rtlCol="0" anchor="ctr"/>
          <a:lstStyle/>
          <a:p>
            <a:pPr algn="ctr" defTabSz="768053">
              <a:defRPr/>
            </a:pPr>
            <a:endParaRPr lang="ru-RU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Ромб 8">
            <a:extLst>
              <a:ext uri="{FF2B5EF4-FFF2-40B4-BE49-F238E27FC236}">
                <a16:creationId xmlns="" xmlns:a16="http://schemas.microsoft.com/office/drawing/2014/main" id="{AB09D9BD-28FF-3842-9460-9A35780799AB}"/>
              </a:ext>
            </a:extLst>
          </p:cNvPr>
          <p:cNvSpPr/>
          <p:nvPr/>
        </p:nvSpPr>
        <p:spPr>
          <a:xfrm rot="5400000">
            <a:off x="4174898" y="4179134"/>
            <a:ext cx="1879170" cy="1409378"/>
          </a:xfrm>
          <a:prstGeom prst="diamond">
            <a:avLst/>
          </a:prstGeom>
          <a:solidFill>
            <a:srgbClr val="6E6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3" rIns="76805" bIns="38403" rtlCol="0" anchor="ctr"/>
          <a:lstStyle/>
          <a:p>
            <a:pPr algn="ctr" defTabSz="768053">
              <a:defRPr/>
            </a:pPr>
            <a:endParaRPr lang="ru-RU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Ромб 9">
            <a:extLst>
              <a:ext uri="{FF2B5EF4-FFF2-40B4-BE49-F238E27FC236}">
                <a16:creationId xmlns="" xmlns:a16="http://schemas.microsoft.com/office/drawing/2014/main" id="{35F808DB-3E92-624B-AFE7-B0CD105D221D}"/>
              </a:ext>
            </a:extLst>
          </p:cNvPr>
          <p:cNvSpPr/>
          <p:nvPr/>
        </p:nvSpPr>
        <p:spPr>
          <a:xfrm rot="5400000">
            <a:off x="4851814" y="4469241"/>
            <a:ext cx="1105552" cy="829164"/>
          </a:xfrm>
          <a:prstGeom prst="diamond">
            <a:avLst/>
          </a:prstGeom>
          <a:solidFill>
            <a:srgbClr val="EBE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3" rIns="76805" bIns="38403" rtlCol="0" anchor="ctr"/>
          <a:lstStyle/>
          <a:p>
            <a:pPr algn="ctr" defTabSz="768053">
              <a:defRPr/>
            </a:pPr>
            <a:endParaRPr lang="ru-RU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07" y="-3016635"/>
            <a:ext cx="5692320" cy="7631032"/>
          </a:xfrm>
          <a:prstGeom prst="diamond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44367" y="3273984"/>
            <a:ext cx="2940062" cy="13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2800" b="1" i="0" u="none" strike="noStrike" cap="none">
                <a:solidFill>
                  <a:srgbClr val="1F37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ru-RU" sz="3700" dirty="0" smtClean="0">
                <a:solidFill>
                  <a:srgbClr val="6E6159"/>
                </a:solidFill>
                <a:latin typeface="+mn-lt"/>
                <a:ea typeface="微软雅黑" panose="020B0503020204020204" pitchFamily="34" charset="-122"/>
              </a:rPr>
              <a:t>ПОРТРЕТ ПЕДАГОГА</a:t>
            </a:r>
            <a:endParaRPr lang="ru-RU" sz="3700" dirty="0">
              <a:solidFill>
                <a:srgbClr val="6E6159"/>
              </a:solidFill>
              <a:latin typeface="+mn-lt"/>
            </a:endParaRPr>
          </a:p>
        </p:txBody>
      </p:sp>
      <p:sp>
        <p:nvSpPr>
          <p:cNvPr id="15" name="Подзаголовок 7"/>
          <p:cNvSpPr txBox="1">
            <a:spLocks/>
          </p:cNvSpPr>
          <p:nvPr/>
        </p:nvSpPr>
        <p:spPr>
          <a:xfrm>
            <a:off x="488983" y="4652803"/>
            <a:ext cx="2664624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0" dirty="0" smtClean="0">
                <a:solidFill>
                  <a:srgbClr val="6E6159"/>
                </a:solidFill>
                <a:latin typeface="+mn-lt"/>
              </a:rPr>
              <a:t>Вызов № 3</a:t>
            </a:r>
            <a:endParaRPr lang="ru-RU" sz="1800" b="0" dirty="0">
              <a:solidFill>
                <a:srgbClr val="6E6159"/>
              </a:solidFill>
              <a:latin typeface="+mn-lt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61ED1D1-6C45-B94F-A8D4-E58B6F08AA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1520" y="5104081"/>
            <a:ext cx="1664407" cy="14386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58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182563" y="3213100"/>
            <a:ext cx="8785225" cy="129540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</a:pPr>
            <a:r>
              <a:rPr lang="en-US" sz="2400" dirty="0" smtClean="0"/>
              <a:t>      </a:t>
            </a:r>
            <a:r>
              <a:rPr lang="ru-RU" sz="2400" dirty="0" smtClean="0"/>
              <a:t>Австралия, Бразилия, Канада, Китай, Финляндия, Великобритания, Гонконг, Индия, Япония, Мальта, Норвегия, Филиппины, Сингапур, Южная Корея, Швеция, Шотландия, Турция, Таиланд, США, Мальта</a:t>
            </a:r>
            <a:r>
              <a:rPr lang="en-US" sz="2400" dirty="0" smtClean="0"/>
              <a:t>, </a:t>
            </a:r>
            <a:r>
              <a:rPr lang="ru-RU" sz="2400" dirty="0" smtClean="0"/>
              <a:t>Гайана, Бразилия, Дания, Соединенные Штаты Америки</a:t>
            </a:r>
          </a:p>
        </p:txBody>
      </p:sp>
      <p:pic>
        <p:nvPicPr>
          <p:cNvPr id="6147" name="Рисунок 4" descr="1538548270.jf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123950"/>
            <a:ext cx="1357313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5" descr="загружено.jf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25538"/>
            <a:ext cx="1171575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7" descr="hujujhgh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005388"/>
            <a:ext cx="117157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8" descr="Code of Ethics for Professional Teacher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5005388"/>
            <a:ext cx="11969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9" descr="загружено (1).jf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1123950"/>
            <a:ext cx="1300163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10" descr="vfkmbf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1675" y="5005388"/>
            <a:ext cx="138747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Рисунок 11" descr="vvvvvv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275" y="5005388"/>
            <a:ext cx="1419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Рисунок 12" descr="9781402068881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8400" y="1123950"/>
            <a:ext cx="133508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Рисунок 13" descr="beingateacherguidesectionthree-120430034708-phpapp02-thumbnail-4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9525" y="5005388"/>
            <a:ext cx="13081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706437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Образ учителя: глобальный контекст</a:t>
            </a:r>
          </a:p>
        </p:txBody>
      </p:sp>
      <p:pic>
        <p:nvPicPr>
          <p:cNvPr id="6157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1050" y="1125538"/>
            <a:ext cx="107315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0"/>
          <p:cNvSpPr txBox="1">
            <a:spLocks noChangeArrowheads="1"/>
          </p:cNvSpPr>
          <p:nvPr/>
        </p:nvSpPr>
        <p:spPr bwMode="auto">
          <a:xfrm>
            <a:off x="-60325" y="5241925"/>
            <a:ext cx="2436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>
                <a:latin typeface="Century Gothic" pitchFamily="34" charset="0"/>
              </a:rPr>
              <a:t>Латинская Америка</a:t>
            </a:r>
          </a:p>
          <a:p>
            <a:pPr algn="ctr">
              <a:lnSpc>
                <a:spcPct val="90000"/>
              </a:lnSpc>
            </a:pPr>
            <a:endParaRPr lang="ru-RU" sz="400">
              <a:latin typeface="Century Gothic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1400">
                <a:latin typeface="Century Gothic" pitchFamily="34" charset="0"/>
              </a:rPr>
              <a:t>творчество </a:t>
            </a:r>
          </a:p>
          <a:p>
            <a:pPr algn="ctr">
              <a:lnSpc>
                <a:spcPct val="90000"/>
              </a:lnSpc>
            </a:pPr>
            <a:r>
              <a:rPr lang="ru-RU" sz="1400">
                <a:latin typeface="Century Gothic" pitchFamily="34" charset="0"/>
              </a:rPr>
              <a:t>эмпатия</a:t>
            </a:r>
          </a:p>
          <a:p>
            <a:pPr algn="ctr">
              <a:lnSpc>
                <a:spcPct val="90000"/>
              </a:lnSpc>
            </a:pPr>
            <a:r>
              <a:rPr lang="ru-RU" sz="1400">
                <a:latin typeface="Century Gothic" pitchFamily="34" charset="0"/>
              </a:rPr>
              <a:t>эффективность </a:t>
            </a:r>
          </a:p>
        </p:txBody>
      </p: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ru-RU" sz="2600" b="1" smtClean="0"/>
              <a:t>МИРОВАЯ ПАЛИТРА</a:t>
            </a:r>
            <a:r>
              <a:rPr lang="en-US" sz="2600" b="1" smtClean="0"/>
              <a:t> </a:t>
            </a:r>
            <a:r>
              <a:rPr lang="ru-RU" sz="2600" b="1" smtClean="0"/>
              <a:t>ПРОФЕССИОНАЛЬНО-ЛИЧНОСТНЫХ КАЧЕСТВ ПЕДАГОГА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9420" y="1978995"/>
            <a:ext cx="8300239" cy="4323041"/>
          </a:xfrm>
          <a:prstGeom prst="rect">
            <a:avLst/>
          </a:prstGeom>
        </p:spPr>
      </p:pic>
      <p:sp>
        <p:nvSpPr>
          <p:cNvPr id="88" name="Прямоугольник 87"/>
          <p:cNvSpPr/>
          <p:nvPr/>
        </p:nvSpPr>
        <p:spPr>
          <a:xfrm>
            <a:off x="5300663" y="4784725"/>
            <a:ext cx="276225" cy="32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5126038" y="5003800"/>
            <a:ext cx="469900" cy="3778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179388" y="3284538"/>
            <a:ext cx="1436687" cy="623887"/>
            <a:chOff x="179513" y="3284984"/>
            <a:chExt cx="1436483" cy="62315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1335049" y="3284984"/>
              <a:ext cx="280947" cy="6231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179513" y="3908142"/>
              <a:ext cx="11555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00" name="TextBox 14"/>
          <p:cNvSpPr txBox="1">
            <a:spLocks noChangeArrowheads="1"/>
          </p:cNvSpPr>
          <p:nvPr/>
        </p:nvSpPr>
        <p:spPr bwMode="auto">
          <a:xfrm>
            <a:off x="-60325" y="3386138"/>
            <a:ext cx="14763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entury Gothic" pitchFamily="34" charset="0"/>
              </a:rPr>
              <a:t>Северная Америка</a:t>
            </a:r>
          </a:p>
          <a:p>
            <a:pPr algn="ctr"/>
            <a:endParaRPr lang="ru-RU" sz="400">
              <a:latin typeface="Century Gothic" pitchFamily="34" charset="0"/>
            </a:endParaRPr>
          </a:p>
          <a:p>
            <a:pPr algn="ctr"/>
            <a:r>
              <a:rPr lang="ru-RU" sz="1400">
                <a:latin typeface="Century Gothic" pitchFamily="34" charset="0"/>
              </a:rPr>
              <a:t>энтузиазм</a:t>
            </a:r>
          </a:p>
          <a:p>
            <a:pPr algn="ctr"/>
            <a:r>
              <a:rPr lang="ru-RU" sz="1400">
                <a:latin typeface="Century Gothic" pitchFamily="34" charset="0"/>
              </a:rPr>
              <a:t>творчество </a:t>
            </a:r>
          </a:p>
          <a:p>
            <a:pPr algn="ctr"/>
            <a:r>
              <a:rPr lang="ru-RU" sz="1400">
                <a:latin typeface="Century Gothic" pitchFamily="34" charset="0"/>
              </a:rPr>
              <a:t>служение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2017713" y="5003800"/>
            <a:ext cx="700087" cy="5222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31763" y="5526088"/>
            <a:ext cx="1885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802063" y="2924175"/>
            <a:ext cx="338137" cy="4619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2325688" y="3386138"/>
            <a:ext cx="14763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643438" y="1557338"/>
            <a:ext cx="933450" cy="7921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5724525" y="1979613"/>
            <a:ext cx="1052513" cy="22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5572125" y="1557338"/>
            <a:ext cx="15144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TextBox 27"/>
          <p:cNvSpPr txBox="1">
            <a:spLocks noChangeArrowheads="1"/>
          </p:cNvSpPr>
          <p:nvPr/>
        </p:nvSpPr>
        <p:spPr bwMode="auto">
          <a:xfrm>
            <a:off x="5219700" y="1260475"/>
            <a:ext cx="21605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entury Gothic" pitchFamily="34" charset="0"/>
              </a:rPr>
              <a:t>Скандинавия</a:t>
            </a:r>
          </a:p>
          <a:p>
            <a:pPr algn="ctr"/>
            <a:endParaRPr lang="ru-RU" sz="400" b="1">
              <a:latin typeface="Century Gothic" pitchFamily="34" charset="0"/>
            </a:endParaRPr>
          </a:p>
          <a:p>
            <a:pPr algn="ctr"/>
            <a:r>
              <a:rPr lang="ru-RU" sz="1400">
                <a:latin typeface="Century Gothic" pitchFamily="34" charset="0"/>
              </a:rPr>
              <a:t>равенство </a:t>
            </a:r>
          </a:p>
          <a:p>
            <a:pPr algn="ctr"/>
            <a:r>
              <a:rPr lang="ru-RU" sz="1400">
                <a:latin typeface="Century Gothic" pitchFamily="34" charset="0"/>
              </a:rPr>
              <a:t>практичность </a:t>
            </a:r>
          </a:p>
          <a:p>
            <a:pPr algn="ctr"/>
            <a:r>
              <a:rPr lang="ru-RU" sz="1400">
                <a:latin typeface="Century Gothic" pitchFamily="34" charset="0"/>
              </a:rPr>
              <a:t>доверие</a:t>
            </a:r>
          </a:p>
        </p:txBody>
      </p:sp>
      <p:sp>
        <p:nvSpPr>
          <p:cNvPr id="8209" name="TextBox 36"/>
          <p:cNvSpPr txBox="1">
            <a:spLocks noChangeArrowheads="1"/>
          </p:cNvSpPr>
          <p:nvPr/>
        </p:nvSpPr>
        <p:spPr bwMode="auto">
          <a:xfrm>
            <a:off x="2070100" y="2701925"/>
            <a:ext cx="19970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entury Gothic" pitchFamily="34" charset="0"/>
              </a:rPr>
              <a:t>Англо-</a:t>
            </a:r>
            <a:br>
              <a:rPr lang="ru-RU" sz="1400" b="1">
                <a:latin typeface="Century Gothic" pitchFamily="34" charset="0"/>
              </a:rPr>
            </a:br>
            <a:r>
              <a:rPr lang="ru-RU" sz="1400" b="1">
                <a:latin typeface="Century Gothic" pitchFamily="34" charset="0"/>
              </a:rPr>
              <a:t>Саксонский </a:t>
            </a:r>
            <a:br>
              <a:rPr lang="ru-RU" sz="1400" b="1">
                <a:latin typeface="Century Gothic" pitchFamily="34" charset="0"/>
              </a:rPr>
            </a:br>
            <a:r>
              <a:rPr lang="ru-RU" sz="1400" b="1">
                <a:latin typeface="Century Gothic" pitchFamily="34" charset="0"/>
              </a:rPr>
              <a:t>регион </a:t>
            </a:r>
          </a:p>
          <a:p>
            <a:pPr algn="ctr"/>
            <a:endParaRPr lang="ru-RU" sz="400">
              <a:latin typeface="Century Gothic" pitchFamily="34" charset="0"/>
            </a:endParaRPr>
          </a:p>
          <a:p>
            <a:pPr algn="ctr"/>
            <a:r>
              <a:rPr lang="ru-RU" sz="1400">
                <a:latin typeface="Century Gothic" pitchFamily="34" charset="0"/>
              </a:rPr>
              <a:t>уважение </a:t>
            </a:r>
          </a:p>
          <a:p>
            <a:pPr algn="ctr"/>
            <a:r>
              <a:rPr lang="ru-RU" sz="1400">
                <a:latin typeface="Century Gothic" pitchFamily="34" charset="0"/>
              </a:rPr>
              <a:t>терпение </a:t>
            </a:r>
          </a:p>
          <a:p>
            <a:pPr algn="ctr"/>
            <a:r>
              <a:rPr lang="ru-RU" sz="1400">
                <a:latin typeface="Century Gothic" pitchFamily="34" charset="0"/>
              </a:rPr>
              <a:t>толерантность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300663" y="3500438"/>
            <a:ext cx="200025" cy="11922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500688" y="4692650"/>
            <a:ext cx="12763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2" name="TextBox 43"/>
          <p:cNvSpPr txBox="1">
            <a:spLocks noChangeArrowheads="1"/>
          </p:cNvSpPr>
          <p:nvPr/>
        </p:nvSpPr>
        <p:spPr bwMode="auto">
          <a:xfrm>
            <a:off x="4859338" y="4203700"/>
            <a:ext cx="22272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entury Gothic" pitchFamily="34" charset="0"/>
              </a:rPr>
              <a:t>Ближний </a:t>
            </a:r>
            <a:br>
              <a:rPr lang="ru-RU" sz="1400" b="1">
                <a:latin typeface="Century Gothic" pitchFamily="34" charset="0"/>
              </a:rPr>
            </a:br>
            <a:r>
              <a:rPr lang="ru-RU" sz="1400" b="1">
                <a:latin typeface="Century Gothic" pitchFamily="34" charset="0"/>
              </a:rPr>
              <a:t>Восток</a:t>
            </a:r>
          </a:p>
          <a:p>
            <a:pPr algn="ctr"/>
            <a:endParaRPr lang="ru-RU" sz="400">
              <a:latin typeface="Century Gothic" pitchFamily="34" charset="0"/>
            </a:endParaRPr>
          </a:p>
          <a:p>
            <a:pPr algn="ctr"/>
            <a:r>
              <a:rPr lang="ru-RU" sz="1400">
                <a:latin typeface="Century Gothic" pitchFamily="34" charset="0"/>
              </a:rPr>
              <a:t>талантливость </a:t>
            </a:r>
          </a:p>
          <a:p>
            <a:pPr algn="ctr"/>
            <a:r>
              <a:rPr lang="ru-RU" sz="1400">
                <a:latin typeface="Century Gothic" pitchFamily="34" charset="0"/>
              </a:rPr>
              <a:t>внимательность открытость </a:t>
            </a:r>
          </a:p>
          <a:p>
            <a:pPr algn="ctr"/>
            <a:endParaRPr lang="ru-RU" sz="1400">
              <a:latin typeface="Century Gothic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6875463" y="5445125"/>
            <a:ext cx="504825" cy="731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7235825" y="5811838"/>
            <a:ext cx="1657350" cy="230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8215" name="TextBox 53"/>
          <p:cNvSpPr txBox="1">
            <a:spLocks noChangeArrowheads="1"/>
          </p:cNvSpPr>
          <p:nvPr/>
        </p:nvSpPr>
        <p:spPr bwMode="auto">
          <a:xfrm>
            <a:off x="6365875" y="5870575"/>
            <a:ext cx="28638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entury Gothic" pitchFamily="34" charset="0"/>
              </a:rPr>
              <a:t>Австралия</a:t>
            </a:r>
          </a:p>
          <a:p>
            <a:pPr algn="ctr"/>
            <a:r>
              <a:rPr lang="ru-RU" sz="400" b="1">
                <a:latin typeface="Century Gothic" pitchFamily="34" charset="0"/>
              </a:rPr>
              <a:t> </a:t>
            </a:r>
            <a:endParaRPr lang="ru-RU" sz="400">
              <a:latin typeface="Century Gothic" pitchFamily="34" charset="0"/>
            </a:endParaRPr>
          </a:p>
          <a:p>
            <a:pPr algn="ctr"/>
            <a:r>
              <a:rPr lang="ru-RU" sz="1400">
                <a:latin typeface="Century Gothic" pitchFamily="34" charset="0"/>
              </a:rPr>
              <a:t>сотрудничество </a:t>
            </a:r>
          </a:p>
          <a:p>
            <a:pPr algn="ctr"/>
            <a:r>
              <a:rPr lang="ru-RU" sz="1400">
                <a:latin typeface="Century Gothic" pitchFamily="34" charset="0"/>
              </a:rPr>
              <a:t>коммуникабельность </a:t>
            </a:r>
          </a:p>
          <a:p>
            <a:pPr algn="ctr"/>
            <a:r>
              <a:rPr lang="ru-RU" sz="1400">
                <a:latin typeface="Century Gothic" pitchFamily="34" charset="0"/>
              </a:rPr>
              <a:t>перспектива</a:t>
            </a:r>
          </a:p>
          <a:p>
            <a:pPr algn="ctr"/>
            <a:endParaRPr lang="ru-RU" sz="1400">
              <a:latin typeface="Century Gothic" pitchFamily="34" charset="0"/>
            </a:endParaRPr>
          </a:p>
          <a:p>
            <a:pPr algn="ctr"/>
            <a:endParaRPr lang="ru-RU" sz="1400">
              <a:latin typeface="Century Gothic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6875463" y="6175375"/>
            <a:ext cx="165735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8532813" y="5683250"/>
            <a:ext cx="611187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H="1">
            <a:off x="6227763" y="4437063"/>
            <a:ext cx="1241425" cy="16049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4932363" y="6042025"/>
            <a:ext cx="1295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0" name="TextBox 63"/>
          <p:cNvSpPr txBox="1">
            <a:spLocks noChangeArrowheads="1"/>
          </p:cNvSpPr>
          <p:nvPr/>
        </p:nvSpPr>
        <p:spPr bwMode="auto">
          <a:xfrm>
            <a:off x="4481513" y="5526088"/>
            <a:ext cx="222726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entury Gothic" pitchFamily="34" charset="0"/>
              </a:rPr>
              <a:t>Юго-Восточная </a:t>
            </a:r>
            <a:br>
              <a:rPr lang="ru-RU" sz="1400" b="1">
                <a:latin typeface="Century Gothic" pitchFamily="34" charset="0"/>
              </a:rPr>
            </a:br>
            <a:r>
              <a:rPr lang="ru-RU" sz="1400" b="1">
                <a:latin typeface="Century Gothic" pitchFamily="34" charset="0"/>
              </a:rPr>
              <a:t>Азия</a:t>
            </a:r>
          </a:p>
          <a:p>
            <a:pPr algn="ctr"/>
            <a:endParaRPr lang="ru-RU" sz="400">
              <a:latin typeface="Century Gothic" pitchFamily="34" charset="0"/>
            </a:endParaRPr>
          </a:p>
          <a:p>
            <a:pPr algn="ctr"/>
            <a:r>
              <a:rPr lang="ru-RU" sz="1400">
                <a:latin typeface="Century Gothic" pitchFamily="34" charset="0"/>
              </a:rPr>
              <a:t>мудрость</a:t>
            </a:r>
          </a:p>
          <a:p>
            <a:pPr algn="ctr"/>
            <a:r>
              <a:rPr lang="ru-RU" sz="1400">
                <a:latin typeface="Century Gothic" pitchFamily="34" charset="0"/>
              </a:rPr>
              <a:t>богопослушность</a:t>
            </a:r>
          </a:p>
          <a:p>
            <a:pPr algn="ctr"/>
            <a:r>
              <a:rPr lang="ru-RU" sz="1400">
                <a:latin typeface="Century Gothic" pitchFamily="34" charset="0"/>
              </a:rPr>
              <a:t>аполитичность</a:t>
            </a:r>
          </a:p>
          <a:p>
            <a:pPr algn="ctr"/>
            <a:endParaRPr lang="ru-RU" sz="1400">
              <a:latin typeface="Century Gothic" pitchFamily="34" charset="0"/>
            </a:endParaRPr>
          </a:p>
          <a:p>
            <a:pPr algn="ctr"/>
            <a:endParaRPr lang="ru-RU" sz="1400">
              <a:latin typeface="Century Gothic" pitchFamily="34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 flipV="1">
            <a:off x="7077075" y="3640138"/>
            <a:ext cx="392113" cy="231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7450138" y="3863975"/>
            <a:ext cx="14747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3" name="TextBox 71"/>
          <p:cNvSpPr txBox="1">
            <a:spLocks noChangeArrowheads="1"/>
          </p:cNvSpPr>
          <p:nvPr/>
        </p:nvSpPr>
        <p:spPr bwMode="auto">
          <a:xfrm>
            <a:off x="7289800" y="3357563"/>
            <a:ext cx="22256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entury Gothic" pitchFamily="34" charset="0"/>
              </a:rPr>
              <a:t>Восточная </a:t>
            </a:r>
            <a:br>
              <a:rPr lang="ru-RU" sz="1400" b="1">
                <a:latin typeface="Century Gothic" pitchFamily="34" charset="0"/>
              </a:rPr>
            </a:br>
            <a:r>
              <a:rPr lang="ru-RU" sz="1400" b="1">
                <a:latin typeface="Century Gothic" pitchFamily="34" charset="0"/>
              </a:rPr>
              <a:t>Азия</a:t>
            </a:r>
          </a:p>
          <a:p>
            <a:pPr algn="ctr"/>
            <a:endParaRPr lang="ru-RU" sz="400">
              <a:latin typeface="Century Gothic" pitchFamily="34" charset="0"/>
            </a:endParaRPr>
          </a:p>
          <a:p>
            <a:pPr algn="ctr"/>
            <a:r>
              <a:rPr lang="ru-RU" sz="1400">
                <a:latin typeface="Century Gothic" pitchFamily="34" charset="0"/>
              </a:rPr>
              <a:t>активность</a:t>
            </a:r>
          </a:p>
          <a:p>
            <a:pPr algn="ctr"/>
            <a:r>
              <a:rPr lang="ru-RU" sz="1400">
                <a:latin typeface="Century Gothic" pitchFamily="34" charset="0"/>
              </a:rPr>
              <a:t>образцовость</a:t>
            </a:r>
          </a:p>
          <a:p>
            <a:pPr algn="ctr"/>
            <a:r>
              <a:rPr lang="ru-RU" sz="1400">
                <a:latin typeface="Century Gothic" pitchFamily="34" charset="0"/>
              </a:rPr>
              <a:t>уверенность</a:t>
            </a:r>
          </a:p>
          <a:p>
            <a:pPr algn="ctr"/>
            <a:endParaRPr lang="ru-RU" sz="1400">
              <a:latin typeface="Century Gothic" pitchFamily="34" charset="0"/>
            </a:endParaRPr>
          </a:p>
          <a:p>
            <a:pPr algn="ctr"/>
            <a:endParaRPr lang="ru-RU" sz="1400">
              <a:latin typeface="Century Gothic" pitchFamily="34" charset="0"/>
            </a:endParaRPr>
          </a:p>
          <a:p>
            <a:pPr algn="ctr"/>
            <a:endParaRPr lang="ru-RU" sz="1400">
              <a:latin typeface="Century Gothic" pitchFamily="34" charset="0"/>
            </a:endParaRPr>
          </a:p>
          <a:p>
            <a:pPr algn="ctr"/>
            <a:endParaRPr lang="ru-RU" sz="1400">
              <a:latin typeface="Century Gothic" pitchFamily="34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H="1">
            <a:off x="4140200" y="2924175"/>
            <a:ext cx="863600" cy="2317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3063875" y="5241925"/>
            <a:ext cx="10763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6" name="TextBox 99"/>
          <p:cNvSpPr txBox="1">
            <a:spLocks noChangeArrowheads="1"/>
          </p:cNvSpPr>
          <p:nvPr/>
        </p:nvSpPr>
        <p:spPr bwMode="auto">
          <a:xfrm>
            <a:off x="2717800" y="4724400"/>
            <a:ext cx="19986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entury Gothic" pitchFamily="34" charset="0"/>
              </a:rPr>
              <a:t>Восточная </a:t>
            </a:r>
            <a:br>
              <a:rPr lang="ru-RU" sz="1400" b="1">
                <a:latin typeface="Century Gothic" pitchFamily="34" charset="0"/>
              </a:rPr>
            </a:br>
            <a:r>
              <a:rPr lang="ru-RU" sz="1400" b="1">
                <a:latin typeface="Century Gothic" pitchFamily="34" charset="0"/>
              </a:rPr>
              <a:t>Европа</a:t>
            </a:r>
          </a:p>
          <a:p>
            <a:pPr algn="ctr"/>
            <a:endParaRPr lang="ru-RU" sz="400">
              <a:latin typeface="Century Gothic" pitchFamily="34" charset="0"/>
            </a:endParaRPr>
          </a:p>
          <a:p>
            <a:pPr algn="ctr"/>
            <a:r>
              <a:rPr lang="ru-RU" sz="1400">
                <a:latin typeface="Century Gothic" pitchFamily="34" charset="0"/>
              </a:rPr>
              <a:t>нравственность </a:t>
            </a:r>
          </a:p>
          <a:p>
            <a:pPr algn="ctr"/>
            <a:r>
              <a:rPr lang="ru-RU" sz="1400">
                <a:latin typeface="Century Gothic" pitchFamily="34" charset="0"/>
              </a:rPr>
              <a:t>объективность</a:t>
            </a:r>
          </a:p>
          <a:p>
            <a:pPr algn="ctr"/>
            <a:r>
              <a:rPr lang="ru-RU" sz="1400">
                <a:latin typeface="Century Gothic" pitchFamily="34" charset="0"/>
              </a:rPr>
              <a:t>ответственность </a:t>
            </a:r>
          </a:p>
          <a:p>
            <a:pPr algn="ctr"/>
            <a:endParaRPr lang="ru-RU" sz="1400">
              <a:latin typeface="Century Gothic" pitchFamily="34" charset="0"/>
            </a:endParaRPr>
          </a:p>
        </p:txBody>
      </p:sp>
      <p:sp>
        <p:nvSpPr>
          <p:cNvPr id="822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453188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ECE567E-5997-4A94-B872-4F8050633984}" type="slidenum">
              <a:rPr lang="ru-RU" smtClean="0">
                <a:cs typeface="Arial" charset="0"/>
              </a:rPr>
              <a:pPr/>
              <a:t>15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T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ОП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-10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КАЧЕСТВ УЧИТЕЛЯ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Содержимое 7" descr="World-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8856984" cy="5256584"/>
          </a:xfrm>
        </p:spPr>
      </p:pic>
      <p:sp>
        <p:nvSpPr>
          <p:cNvPr id="9" name="TextBox 8"/>
          <p:cNvSpPr txBox="1"/>
          <p:nvPr/>
        </p:nvSpPr>
        <p:spPr>
          <a:xfrm>
            <a:off x="1907704" y="1556792"/>
            <a:ext cx="50405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</a:t>
            </a:r>
            <a:r>
              <a:rPr lang="ru-RU" sz="2000" dirty="0" err="1" smtClean="0"/>
              <a:t>Эмпатия</a:t>
            </a:r>
            <a:endParaRPr lang="ru-RU" sz="2000" dirty="0" smtClean="0"/>
          </a:p>
          <a:p>
            <a:r>
              <a:rPr lang="ru-RU" sz="2000" dirty="0" smtClean="0"/>
              <a:t>2. Доверие </a:t>
            </a:r>
          </a:p>
          <a:p>
            <a:r>
              <a:rPr lang="ru-RU" sz="2000" dirty="0" smtClean="0"/>
              <a:t>3. Способность к сотрудничеству и управлению</a:t>
            </a:r>
          </a:p>
          <a:p>
            <a:r>
              <a:rPr lang="ru-RU" sz="2000" dirty="0" smtClean="0"/>
              <a:t>4. Знание преподаваемого предмета</a:t>
            </a:r>
          </a:p>
          <a:p>
            <a:r>
              <a:rPr lang="ru-RU" sz="2000" dirty="0" smtClean="0"/>
              <a:t>5. Творческий подход к профессии</a:t>
            </a:r>
          </a:p>
          <a:p>
            <a:r>
              <a:rPr lang="ru-RU" sz="2000" dirty="0" smtClean="0"/>
              <a:t>6. Коммуникабельность</a:t>
            </a:r>
          </a:p>
          <a:p>
            <a:r>
              <a:rPr lang="ru-RU" sz="2000" dirty="0" smtClean="0"/>
              <a:t>7. Образцовость</a:t>
            </a:r>
          </a:p>
          <a:p>
            <a:r>
              <a:rPr lang="ru-RU" sz="2000" dirty="0" smtClean="0"/>
              <a:t>8. Социальная активность</a:t>
            </a:r>
          </a:p>
          <a:p>
            <a:r>
              <a:rPr lang="ru-RU" sz="2000" dirty="0" smtClean="0"/>
              <a:t>9. Индивидуальный подход к ученику</a:t>
            </a:r>
          </a:p>
          <a:p>
            <a:r>
              <a:rPr lang="ru-RU" sz="2000" dirty="0" smtClean="0"/>
              <a:t>10. Уважение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6093296"/>
            <a:ext cx="268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 Фролова С.В. 2017-2024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>
            <a:extLst>
              <a:ext uri="{FF2B5EF4-FFF2-40B4-BE49-F238E27FC236}">
                <a16:creationId xmlns="" xmlns:a16="http://schemas.microsoft.com/office/drawing/2014/main" id="{944DC146-740B-FB48-B6E8-E30CF52721A8}"/>
              </a:ext>
            </a:extLst>
          </p:cNvPr>
          <p:cNvSpPr/>
          <p:nvPr/>
        </p:nvSpPr>
        <p:spPr>
          <a:xfrm>
            <a:off x="-841530" y="-1117999"/>
            <a:ext cx="3269380" cy="4266602"/>
          </a:xfrm>
          <a:prstGeom prst="diamond">
            <a:avLst/>
          </a:prstGeom>
          <a:solidFill>
            <a:srgbClr val="EBE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3" rIns="76805" bIns="38403" rtlCol="0" anchor="ctr"/>
          <a:lstStyle/>
          <a:p>
            <a:pPr algn="ctr" defTabSz="768053">
              <a:defRPr/>
            </a:pPr>
            <a:endParaRPr lang="ru-RU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Ромб 7">
            <a:extLst>
              <a:ext uri="{FF2B5EF4-FFF2-40B4-BE49-F238E27FC236}">
                <a16:creationId xmlns="" xmlns:a16="http://schemas.microsoft.com/office/drawing/2014/main" id="{3F16427E-215B-BF47-BD19-5B796755CC72}"/>
              </a:ext>
            </a:extLst>
          </p:cNvPr>
          <p:cNvSpPr/>
          <p:nvPr/>
        </p:nvSpPr>
        <p:spPr>
          <a:xfrm>
            <a:off x="-607208" y="-1109678"/>
            <a:ext cx="2780586" cy="3575085"/>
          </a:xfrm>
          <a:prstGeom prst="diamond">
            <a:avLst/>
          </a:prstGeom>
          <a:solidFill>
            <a:srgbClr val="6E6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3" rIns="76805" bIns="38403" rtlCol="0" anchor="ctr"/>
          <a:lstStyle/>
          <a:p>
            <a:pPr algn="ctr" defTabSz="768053">
              <a:defRPr/>
            </a:pPr>
            <a:endParaRPr lang="ru-RU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Ромб 8">
            <a:extLst>
              <a:ext uri="{FF2B5EF4-FFF2-40B4-BE49-F238E27FC236}">
                <a16:creationId xmlns="" xmlns:a16="http://schemas.microsoft.com/office/drawing/2014/main" id="{AB09D9BD-28FF-3842-9460-9A35780799AB}"/>
              </a:ext>
            </a:extLst>
          </p:cNvPr>
          <p:cNvSpPr/>
          <p:nvPr/>
        </p:nvSpPr>
        <p:spPr>
          <a:xfrm rot="5400000">
            <a:off x="4174898" y="4179134"/>
            <a:ext cx="1879170" cy="1409378"/>
          </a:xfrm>
          <a:prstGeom prst="diamond">
            <a:avLst/>
          </a:prstGeom>
          <a:solidFill>
            <a:srgbClr val="6E6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3" rIns="76805" bIns="38403" rtlCol="0" anchor="ctr"/>
          <a:lstStyle/>
          <a:p>
            <a:pPr algn="ctr" defTabSz="768053">
              <a:defRPr/>
            </a:pPr>
            <a:endParaRPr lang="ru-RU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Ромб 9">
            <a:extLst>
              <a:ext uri="{FF2B5EF4-FFF2-40B4-BE49-F238E27FC236}">
                <a16:creationId xmlns="" xmlns:a16="http://schemas.microsoft.com/office/drawing/2014/main" id="{35F808DB-3E92-624B-AFE7-B0CD105D221D}"/>
              </a:ext>
            </a:extLst>
          </p:cNvPr>
          <p:cNvSpPr/>
          <p:nvPr/>
        </p:nvSpPr>
        <p:spPr>
          <a:xfrm rot="5400000">
            <a:off x="4851814" y="4469241"/>
            <a:ext cx="1105552" cy="829164"/>
          </a:xfrm>
          <a:prstGeom prst="diamond">
            <a:avLst/>
          </a:prstGeom>
          <a:solidFill>
            <a:srgbClr val="EBE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3" rIns="76805" bIns="38403" rtlCol="0" anchor="ctr"/>
          <a:lstStyle/>
          <a:p>
            <a:pPr algn="ctr" defTabSz="768053">
              <a:defRPr/>
            </a:pPr>
            <a:endParaRPr lang="ru-RU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07" y="-3016635"/>
            <a:ext cx="5692320" cy="7631032"/>
          </a:xfrm>
          <a:prstGeom prst="diamond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44366" y="3273984"/>
            <a:ext cx="3999642" cy="13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2800" b="1" i="0" u="none" strike="noStrike" cap="none">
                <a:solidFill>
                  <a:srgbClr val="1F37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СЕМЬЯ И ШКОЛА: ПУТИ СОПРИКОСНОВЕНИЯ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T Norms Heavy" panose="02000503030000020004" pitchFamily="2" charset="-52"/>
            </a:endParaRPr>
          </a:p>
        </p:txBody>
      </p:sp>
      <p:sp>
        <p:nvSpPr>
          <p:cNvPr id="15" name="Подзаголовок 7"/>
          <p:cNvSpPr txBox="1">
            <a:spLocks/>
          </p:cNvSpPr>
          <p:nvPr/>
        </p:nvSpPr>
        <p:spPr>
          <a:xfrm>
            <a:off x="488983" y="4652803"/>
            <a:ext cx="2664624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0" dirty="0" smtClean="0">
                <a:solidFill>
                  <a:srgbClr val="6E6159"/>
                </a:solidFill>
                <a:latin typeface="+mn-lt"/>
              </a:rPr>
              <a:t>Вызов № 4</a:t>
            </a:r>
            <a:endParaRPr lang="ru-RU" sz="1800" b="0" dirty="0">
              <a:solidFill>
                <a:srgbClr val="6E6159"/>
              </a:solidFill>
              <a:latin typeface="+mn-lt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61ED1D1-6C45-B94F-A8D4-E58B6F08AA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1520" y="5104081"/>
            <a:ext cx="1664407" cy="14386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58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Шестиугольник 34"/>
          <p:cNvSpPr/>
          <p:nvPr/>
        </p:nvSpPr>
        <p:spPr>
          <a:xfrm rot="16200000">
            <a:off x="811219" y="595615"/>
            <a:ext cx="1492979" cy="965289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5664A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3" rIns="76805" bIns="38403" rtlCol="0" anchor="ctr"/>
          <a:lstStyle/>
          <a:p>
            <a:pPr algn="ctr" defTabSz="768053">
              <a:defRPr/>
            </a:pPr>
            <a:endParaRPr lang="ru-RU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9" y="3466011"/>
            <a:ext cx="3052315" cy="339199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436"/>
          <a:stretch/>
        </p:blipFill>
        <p:spPr>
          <a:xfrm>
            <a:off x="6103621" y="3457971"/>
            <a:ext cx="3040380" cy="340441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807"/>
          <a:stretch/>
        </p:blipFill>
        <p:spPr>
          <a:xfrm>
            <a:off x="3035277" y="-20319"/>
            <a:ext cx="3068343" cy="3449319"/>
          </a:xfrm>
          <a:prstGeom prst="rect">
            <a:avLst/>
          </a:prstGeom>
        </p:spPr>
      </p:pic>
      <p:sp>
        <p:nvSpPr>
          <p:cNvPr id="26" name="Равнобедренный треугольник 25"/>
          <p:cNvSpPr/>
          <p:nvPr/>
        </p:nvSpPr>
        <p:spPr>
          <a:xfrm>
            <a:off x="2956026" y="2939789"/>
            <a:ext cx="3147594" cy="50004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3" rIns="76805" bIns="38403" rtlCol="0" anchor="ctr"/>
          <a:lstStyle/>
          <a:p>
            <a:pPr algn="ctr" defTabSz="768053">
              <a:defRPr/>
            </a:pPr>
            <a:endParaRPr lang="ru-RU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Шестиугольник 33"/>
          <p:cNvSpPr/>
          <p:nvPr/>
        </p:nvSpPr>
        <p:spPr>
          <a:xfrm rot="16200000">
            <a:off x="3781190" y="3692845"/>
            <a:ext cx="1492979" cy="965289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5664A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3" rIns="76805" bIns="38403" rtlCol="0" anchor="ctr"/>
          <a:lstStyle/>
          <a:p>
            <a:pPr algn="ctr" defTabSz="768053">
              <a:defRPr/>
            </a:pPr>
            <a:endParaRPr lang="ru-RU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Равнобедренный треугольник 50"/>
          <p:cNvSpPr/>
          <p:nvPr/>
        </p:nvSpPr>
        <p:spPr>
          <a:xfrm flipV="1">
            <a:off x="6103620" y="3457971"/>
            <a:ext cx="3093988" cy="52622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3" rIns="76805" bIns="38403" rtlCol="0" anchor="ctr"/>
          <a:lstStyle/>
          <a:p>
            <a:pPr algn="ctr" defTabSz="768053">
              <a:defRPr/>
            </a:pPr>
            <a:endParaRPr lang="ru-RU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Равнобедренный треугольник 51"/>
          <p:cNvSpPr/>
          <p:nvPr/>
        </p:nvSpPr>
        <p:spPr>
          <a:xfrm flipV="1">
            <a:off x="-28041" y="3455173"/>
            <a:ext cx="3147594" cy="50004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3" rIns="76805" bIns="38403" rtlCol="0" anchor="ctr"/>
          <a:lstStyle/>
          <a:p>
            <a:pPr algn="ctr" defTabSz="768053">
              <a:defRPr/>
            </a:pPr>
            <a:endParaRPr lang="ru-RU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Шестиугольник 37"/>
          <p:cNvSpPr/>
          <p:nvPr/>
        </p:nvSpPr>
        <p:spPr>
          <a:xfrm rot="16200000">
            <a:off x="6904125" y="619399"/>
            <a:ext cx="1492979" cy="965289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5664A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3" rIns="76805" bIns="38403" rtlCol="0" anchor="ctr"/>
          <a:lstStyle/>
          <a:p>
            <a:pPr algn="ctr" defTabSz="768053">
              <a:defRPr/>
            </a:pPr>
            <a:endParaRPr lang="ru-RU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Подзаголовок 7"/>
          <p:cNvSpPr txBox="1">
            <a:spLocks/>
          </p:cNvSpPr>
          <p:nvPr/>
        </p:nvSpPr>
        <p:spPr>
          <a:xfrm>
            <a:off x="982148" y="5238203"/>
            <a:ext cx="1075735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0" dirty="0" smtClean="0">
                <a:solidFill>
                  <a:srgbClr val="EBE5D9"/>
                </a:solidFill>
                <a:latin typeface="TT Norms Regular" panose="02000503030000020003" pitchFamily="2" charset="-52"/>
              </a:rPr>
              <a:t> </a:t>
            </a:r>
            <a:endParaRPr lang="ru-RU" sz="1800" b="0" dirty="0">
              <a:solidFill>
                <a:srgbClr val="EBE5D9"/>
              </a:solidFill>
              <a:latin typeface="TT Norms Regular" panose="02000503030000020003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7" y="2132856"/>
            <a:ext cx="2304256" cy="901355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pPr marL="72581" algn="ctr"/>
            <a:r>
              <a:rPr lang="ru-RU" dirty="0" smtClean="0">
                <a:solidFill>
                  <a:srgbClr val="6E6259"/>
                </a:solidFill>
                <a:latin typeface="TT Norms Regular" panose="02000503030000020003" pitchFamily="2" charset="-52"/>
              </a:rPr>
              <a:t>Запрос и ожидания родителей обучающихся</a:t>
            </a:r>
            <a:endParaRPr lang="ru-RU" dirty="0">
              <a:solidFill>
                <a:srgbClr val="6E6259"/>
              </a:solidFill>
              <a:latin typeface="TT Norms Regular" panose="02000503030000020003" pitchFamily="2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61999" y="2439780"/>
            <a:ext cx="1970351" cy="901355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pPr marL="72581" algn="ctr"/>
            <a:r>
              <a:rPr lang="ru-RU" dirty="0" smtClean="0">
                <a:solidFill>
                  <a:srgbClr val="6E6259"/>
                </a:solidFill>
                <a:latin typeface="TT Norms Regular" panose="02000503030000020003" pitchFamily="2" charset="-52"/>
              </a:rPr>
              <a:t>Вовлеченность родителей в события школы</a:t>
            </a:r>
            <a:endParaRPr lang="ru-RU" dirty="0">
              <a:solidFill>
                <a:srgbClr val="6E6259"/>
              </a:solidFill>
              <a:latin typeface="TT Norms Regular" panose="02000503030000020003" pitchFamily="2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42504" y="5623350"/>
            <a:ext cx="1970351" cy="624356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pPr marL="72581" algn="ctr"/>
            <a:r>
              <a:rPr lang="ru-RU" dirty="0" smtClean="0">
                <a:solidFill>
                  <a:srgbClr val="6E6259"/>
                </a:solidFill>
                <a:latin typeface="TT Norms Regular" panose="02000503030000020003" pitchFamily="2" charset="-52"/>
              </a:rPr>
              <a:t>«Диалог» семьи и школы</a:t>
            </a:r>
            <a:endParaRPr lang="ru-RU" dirty="0">
              <a:solidFill>
                <a:srgbClr val="6E6259"/>
              </a:solidFill>
              <a:latin typeface="TT Norms Regular" panose="02000503030000020003" pitchFamily="2" charset="-52"/>
            </a:endParaRPr>
          </a:p>
        </p:txBody>
      </p:sp>
      <p:pic>
        <p:nvPicPr>
          <p:cNvPr id="42" name="Picture 9" descr="C:\Users\Евгения\Desktop\Базарнова презентация\Презентация\Иконки\Статистика,рейтин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718" y="669452"/>
            <a:ext cx="647794" cy="8651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Евгения\Desktop\Базарнова презентация\Презентация\Иконки\Хими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29" y="3613298"/>
            <a:ext cx="527386" cy="1124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6" descr="C:\Users\Евгения\Desktop\Базарнова презентация\Презентация\Иконки\Курсы,обучение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88" y="753644"/>
            <a:ext cx="520440" cy="696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85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79" y="0"/>
            <a:ext cx="4155421" cy="6858000"/>
          </a:xfrm>
          <a:prstGeom prst="rect">
            <a:avLst/>
          </a:prstGeom>
        </p:spPr>
      </p:pic>
      <p:sp>
        <p:nvSpPr>
          <p:cNvPr id="8" name="Фигура">
            <a:extLst>
              <a:ext uri="{FF2B5EF4-FFF2-40B4-BE49-F238E27FC236}">
                <a16:creationId xmlns:a16="http://schemas.microsoft.com/office/drawing/2014/main" xmlns="" id="{788C4569-BF6A-2746-B83D-50BB950F1DF1}"/>
              </a:ext>
            </a:extLst>
          </p:cNvPr>
          <p:cNvSpPr/>
          <p:nvPr/>
        </p:nvSpPr>
        <p:spPr>
          <a:xfrm>
            <a:off x="767474" y="0"/>
            <a:ext cx="55385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6667" y="21600"/>
                </a:lnTo>
                <a:lnTo>
                  <a:pt x="21600" y="10800"/>
                </a:lnTo>
                <a:lnTo>
                  <a:pt x="16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707373"/>
          </a:solidFill>
          <a:ln w="12700">
            <a:miter lim="400000"/>
          </a:ln>
        </p:spPr>
        <p:txBody>
          <a:bodyPr lIns="19355" tIns="19355" rIns="19355" bIns="19355" anchor="ctr"/>
          <a:lstStyle/>
          <a:p>
            <a:pPr algn="ctr" defTabSz="314516">
              <a:defRPr sz="3200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7" name="Фигура">
            <a:extLst>
              <a:ext uri="{FF2B5EF4-FFF2-40B4-BE49-F238E27FC236}">
                <a16:creationId xmlns:a16="http://schemas.microsoft.com/office/drawing/2014/main" xmlns="" id="{788C4569-BF6A-2746-B83D-50BB950F1DF1}"/>
              </a:ext>
            </a:extLst>
          </p:cNvPr>
          <p:cNvSpPr/>
          <p:nvPr/>
        </p:nvSpPr>
        <p:spPr>
          <a:xfrm>
            <a:off x="425222" y="0"/>
            <a:ext cx="55385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6667" y="21600"/>
                </a:lnTo>
                <a:lnTo>
                  <a:pt x="21600" y="10800"/>
                </a:lnTo>
                <a:lnTo>
                  <a:pt x="16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6E6159"/>
          </a:solidFill>
          <a:ln w="12700">
            <a:miter lim="400000"/>
          </a:ln>
        </p:spPr>
        <p:txBody>
          <a:bodyPr lIns="19355" tIns="19355" rIns="19355" bIns="19355" anchor="ctr"/>
          <a:lstStyle/>
          <a:p>
            <a:pPr algn="ctr" defTabSz="314516">
              <a:defRPr sz="3200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" name="Фигура">
            <a:extLst>
              <a:ext uri="{FF2B5EF4-FFF2-40B4-BE49-F238E27FC236}">
                <a16:creationId xmlns:a16="http://schemas.microsoft.com/office/drawing/2014/main" xmlns="" id="{788C4569-BF6A-2746-B83D-50BB950F1DF1}"/>
              </a:ext>
            </a:extLst>
          </p:cNvPr>
          <p:cNvSpPr/>
          <p:nvPr/>
        </p:nvSpPr>
        <p:spPr>
          <a:xfrm>
            <a:off x="0" y="1"/>
            <a:ext cx="55385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6667" y="21600"/>
                </a:lnTo>
                <a:lnTo>
                  <a:pt x="21600" y="10800"/>
                </a:lnTo>
                <a:lnTo>
                  <a:pt x="16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5664A"/>
          </a:solidFill>
          <a:ln w="12700">
            <a:miter lim="400000"/>
          </a:ln>
        </p:spPr>
        <p:txBody>
          <a:bodyPr lIns="19355" tIns="19355" rIns="19355" bIns="19355" anchor="ctr"/>
          <a:lstStyle/>
          <a:p>
            <a:pPr algn="ctr" defTabSz="314516">
              <a:defRPr sz="3200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79510" y="1713636"/>
            <a:ext cx="3676465" cy="1340506"/>
          </a:xfrm>
          <a:noFill/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ИНДИВИДУАЛЬНЫЙ ОБРАЗОВАТЕЛЬНЫЙ МАРШРУТ ВНЕУЧЕБНОЙ ДЕЯТЕЛЬНОСТИ</a:t>
            </a:r>
            <a:endParaRPr lang="ru-RU" sz="2800" dirty="0">
              <a:solidFill>
                <a:schemeClr val="bg1"/>
              </a:solidFill>
              <a:latin typeface="TT Norms Heavy" panose="02000503030000020004" pitchFamily="2" charset="-52"/>
            </a:endParaRPr>
          </a:p>
        </p:txBody>
      </p:sp>
      <p:sp>
        <p:nvSpPr>
          <p:cNvPr id="11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55576" y="4077072"/>
            <a:ext cx="4280332" cy="849332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E5DFCC"/>
                </a:solidFill>
                <a:latin typeface="+mj-lt"/>
              </a:rPr>
              <a:t>Средовые решения для эффективной школы</a:t>
            </a:r>
            <a:endParaRPr lang="ru-RU" sz="1800" b="1" dirty="0">
              <a:solidFill>
                <a:srgbClr val="E5DFCC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6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>
            <a:extLst>
              <a:ext uri="{FF2B5EF4-FFF2-40B4-BE49-F238E27FC236}">
                <a16:creationId xmlns="" xmlns:a16="http://schemas.microsoft.com/office/drawing/2014/main" id="{944DC146-740B-FB48-B6E8-E30CF52721A8}"/>
              </a:ext>
            </a:extLst>
          </p:cNvPr>
          <p:cNvSpPr/>
          <p:nvPr/>
        </p:nvSpPr>
        <p:spPr>
          <a:xfrm>
            <a:off x="-841530" y="-1117999"/>
            <a:ext cx="3269380" cy="4266602"/>
          </a:xfrm>
          <a:prstGeom prst="diamond">
            <a:avLst/>
          </a:prstGeom>
          <a:solidFill>
            <a:srgbClr val="EBE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3" rIns="76805" bIns="38403" rtlCol="0" anchor="ctr"/>
          <a:lstStyle/>
          <a:p>
            <a:pPr algn="ctr" defTabSz="768053">
              <a:defRPr/>
            </a:pPr>
            <a:endParaRPr lang="ru-RU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Ромб 7">
            <a:extLst>
              <a:ext uri="{FF2B5EF4-FFF2-40B4-BE49-F238E27FC236}">
                <a16:creationId xmlns="" xmlns:a16="http://schemas.microsoft.com/office/drawing/2014/main" id="{3F16427E-215B-BF47-BD19-5B796755CC72}"/>
              </a:ext>
            </a:extLst>
          </p:cNvPr>
          <p:cNvSpPr/>
          <p:nvPr/>
        </p:nvSpPr>
        <p:spPr>
          <a:xfrm>
            <a:off x="-607208" y="-1109678"/>
            <a:ext cx="2780586" cy="3575085"/>
          </a:xfrm>
          <a:prstGeom prst="diamond">
            <a:avLst/>
          </a:prstGeom>
          <a:solidFill>
            <a:srgbClr val="6E6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3" rIns="76805" bIns="38403" rtlCol="0" anchor="ctr"/>
          <a:lstStyle/>
          <a:p>
            <a:pPr algn="ctr" defTabSz="768053">
              <a:defRPr/>
            </a:pPr>
            <a:endParaRPr lang="ru-RU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Ромб 8">
            <a:extLst>
              <a:ext uri="{FF2B5EF4-FFF2-40B4-BE49-F238E27FC236}">
                <a16:creationId xmlns="" xmlns:a16="http://schemas.microsoft.com/office/drawing/2014/main" id="{AB09D9BD-28FF-3842-9460-9A35780799AB}"/>
              </a:ext>
            </a:extLst>
          </p:cNvPr>
          <p:cNvSpPr/>
          <p:nvPr/>
        </p:nvSpPr>
        <p:spPr>
          <a:xfrm rot="5400000">
            <a:off x="4174898" y="4179134"/>
            <a:ext cx="1879170" cy="1409378"/>
          </a:xfrm>
          <a:prstGeom prst="diamond">
            <a:avLst/>
          </a:prstGeom>
          <a:solidFill>
            <a:srgbClr val="6E6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3" rIns="76805" bIns="38403" rtlCol="0" anchor="ctr"/>
          <a:lstStyle/>
          <a:p>
            <a:pPr algn="ctr" defTabSz="768053">
              <a:defRPr/>
            </a:pPr>
            <a:endParaRPr lang="ru-RU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Ромб 9">
            <a:extLst>
              <a:ext uri="{FF2B5EF4-FFF2-40B4-BE49-F238E27FC236}">
                <a16:creationId xmlns="" xmlns:a16="http://schemas.microsoft.com/office/drawing/2014/main" id="{35F808DB-3E92-624B-AFE7-B0CD105D221D}"/>
              </a:ext>
            </a:extLst>
          </p:cNvPr>
          <p:cNvSpPr/>
          <p:nvPr/>
        </p:nvSpPr>
        <p:spPr>
          <a:xfrm rot="5400000">
            <a:off x="4851814" y="4469241"/>
            <a:ext cx="1105552" cy="829164"/>
          </a:xfrm>
          <a:prstGeom prst="diamond">
            <a:avLst/>
          </a:prstGeom>
          <a:solidFill>
            <a:srgbClr val="EBE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3" rIns="76805" bIns="38403" rtlCol="0" anchor="ctr"/>
          <a:lstStyle/>
          <a:p>
            <a:pPr algn="ctr" defTabSz="768053">
              <a:defRPr/>
            </a:pPr>
            <a:endParaRPr lang="ru-RU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07" y="-3016635"/>
            <a:ext cx="5692320" cy="7631032"/>
          </a:xfrm>
          <a:prstGeom prst="diamond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44366" y="3273984"/>
            <a:ext cx="3711609" cy="13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2800" b="1" i="0" u="none" strike="noStrike" cap="none">
                <a:solidFill>
                  <a:srgbClr val="1F37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ТУРБУЛЕНТНОСТЬ СОВРЕМЕННОГО МИРА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T Norms Heavy" panose="02000503030000020004" pitchFamily="2" charset="-52"/>
            </a:endParaRPr>
          </a:p>
        </p:txBody>
      </p:sp>
      <p:sp>
        <p:nvSpPr>
          <p:cNvPr id="15" name="Подзаголовок 7"/>
          <p:cNvSpPr txBox="1">
            <a:spLocks/>
          </p:cNvSpPr>
          <p:nvPr/>
        </p:nvSpPr>
        <p:spPr>
          <a:xfrm>
            <a:off x="488983" y="4652803"/>
            <a:ext cx="2664624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0" dirty="0" smtClean="0">
                <a:solidFill>
                  <a:srgbClr val="6E6159"/>
                </a:solidFill>
                <a:latin typeface="+mn-lt"/>
              </a:rPr>
              <a:t>Вызов № 1</a:t>
            </a:r>
            <a:endParaRPr lang="ru-RU" sz="1800" b="0" dirty="0">
              <a:solidFill>
                <a:srgbClr val="6E6159"/>
              </a:solidFill>
              <a:latin typeface="+mn-lt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61ED1D1-6C45-B94F-A8D4-E58B6F08AA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1520" y="5104081"/>
            <a:ext cx="1664407" cy="14386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58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47"/>
          <a:stretch/>
        </p:blipFill>
        <p:spPr>
          <a:xfrm>
            <a:off x="0" y="4148811"/>
            <a:ext cx="3087713" cy="2717781"/>
          </a:xfrm>
          <a:prstGeom prst="rect">
            <a:avLst/>
          </a:prstGeom>
        </p:spPr>
      </p:pic>
      <p:sp>
        <p:nvSpPr>
          <p:cNvPr id="34" name="Кружок"/>
          <p:cNvSpPr/>
          <p:nvPr/>
        </p:nvSpPr>
        <p:spPr>
          <a:xfrm>
            <a:off x="179513" y="4746536"/>
            <a:ext cx="2808312" cy="1368482"/>
          </a:xfrm>
          <a:prstGeom prst="ellipse">
            <a:avLst/>
          </a:prstGeom>
          <a:solidFill>
            <a:srgbClr val="6E6259"/>
          </a:solidFill>
          <a:ln w="12700">
            <a:miter lim="400000"/>
          </a:ln>
        </p:spPr>
        <p:txBody>
          <a:bodyPr lIns="21334" tIns="21334" rIns="21334" bIns="21334" anchor="ctr"/>
          <a:lstStyle/>
          <a:p>
            <a:pPr algn="ctr" defTabSz="34669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669" y="701628"/>
            <a:ext cx="559031" cy="745375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5244926"/>
            <a:ext cx="0" cy="1613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48811"/>
            <a:ext cx="3048000" cy="27177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-25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14" y="4148811"/>
            <a:ext cx="3038766" cy="2717781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048000" y="4033520"/>
            <a:ext cx="0" cy="282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26480" y="4033520"/>
            <a:ext cx="0" cy="28244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Кружок"/>
          <p:cNvSpPr/>
          <p:nvPr/>
        </p:nvSpPr>
        <p:spPr>
          <a:xfrm>
            <a:off x="3131840" y="4746536"/>
            <a:ext cx="2880320" cy="1368482"/>
          </a:xfrm>
          <a:prstGeom prst="ellipse">
            <a:avLst/>
          </a:prstGeom>
          <a:solidFill>
            <a:srgbClr val="6E6259"/>
          </a:solidFill>
          <a:ln w="12700">
            <a:miter lim="400000"/>
          </a:ln>
        </p:spPr>
        <p:txBody>
          <a:bodyPr lIns="21334" tIns="21334" rIns="21334" bIns="21334" anchor="ctr"/>
          <a:lstStyle/>
          <a:p>
            <a:pPr algn="ctr" defTabSz="34669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37" name="Кружок"/>
          <p:cNvSpPr/>
          <p:nvPr/>
        </p:nvSpPr>
        <p:spPr>
          <a:xfrm>
            <a:off x="6228185" y="4746536"/>
            <a:ext cx="2915816" cy="1368482"/>
          </a:xfrm>
          <a:prstGeom prst="ellipse">
            <a:avLst/>
          </a:prstGeom>
          <a:solidFill>
            <a:srgbClr val="6E6259"/>
          </a:solidFill>
          <a:ln w="12700">
            <a:miter lim="400000"/>
          </a:ln>
        </p:spPr>
        <p:txBody>
          <a:bodyPr lIns="21334" tIns="21334" rIns="21334" bIns="21334" anchor="ctr"/>
          <a:lstStyle/>
          <a:p>
            <a:pPr algn="ctr" defTabSz="34669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40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5" name="Подзаголовок 7"/>
          <p:cNvSpPr txBox="1">
            <a:spLocks/>
          </p:cNvSpPr>
          <p:nvPr/>
        </p:nvSpPr>
        <p:spPr>
          <a:xfrm>
            <a:off x="323528" y="5085184"/>
            <a:ext cx="2520280" cy="95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0" dirty="0" smtClean="0">
                <a:solidFill>
                  <a:srgbClr val="EBE5D9"/>
                </a:solidFill>
                <a:latin typeface="TT Norms Regular" panose="02000503030000020003" pitchFamily="2" charset="-52"/>
              </a:rPr>
              <a:t>   </a:t>
            </a:r>
            <a:r>
              <a:rPr lang="ru-RU" sz="1800" dirty="0" smtClean="0">
                <a:solidFill>
                  <a:srgbClr val="EBE5D9"/>
                </a:solidFill>
                <a:latin typeface="+mn-lt"/>
              </a:rPr>
              <a:t>Проективно-организационный блок</a:t>
            </a:r>
            <a:endParaRPr lang="ru-RU" sz="1800" dirty="0">
              <a:solidFill>
                <a:srgbClr val="EBE5D9"/>
              </a:solidFill>
              <a:latin typeface="+mn-lt"/>
            </a:endParaRPr>
          </a:p>
        </p:txBody>
      </p:sp>
      <p:sp>
        <p:nvSpPr>
          <p:cNvPr id="26" name="Подзаголовок 7"/>
          <p:cNvSpPr txBox="1">
            <a:spLocks/>
          </p:cNvSpPr>
          <p:nvPr/>
        </p:nvSpPr>
        <p:spPr>
          <a:xfrm>
            <a:off x="6444208" y="5013176"/>
            <a:ext cx="2448272" cy="95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0" dirty="0" smtClean="0">
                <a:solidFill>
                  <a:srgbClr val="EBE5D9"/>
                </a:solidFill>
                <a:latin typeface="TT Norms Regular" panose="02000503030000020003" pitchFamily="2" charset="-52"/>
              </a:rPr>
              <a:t>   </a:t>
            </a:r>
            <a:r>
              <a:rPr lang="ru-RU" sz="1800" dirty="0" err="1" smtClean="0">
                <a:solidFill>
                  <a:srgbClr val="EBE5D9"/>
                </a:solidFill>
                <a:latin typeface="+mn-lt"/>
              </a:rPr>
              <a:t>Диагностико-рефлексивный</a:t>
            </a:r>
            <a:r>
              <a:rPr lang="ru-RU" sz="1800" dirty="0" smtClean="0">
                <a:solidFill>
                  <a:srgbClr val="EBE5D9"/>
                </a:solidFill>
                <a:latin typeface="+mn-lt"/>
              </a:rPr>
              <a:t> блок</a:t>
            </a:r>
            <a:endParaRPr lang="ru-RU" sz="1800" dirty="0">
              <a:solidFill>
                <a:srgbClr val="EBE5D9"/>
              </a:solidFill>
              <a:latin typeface="+mn-lt"/>
            </a:endParaRPr>
          </a:p>
        </p:txBody>
      </p:sp>
      <p:sp>
        <p:nvSpPr>
          <p:cNvPr id="27" name="Подзаголовок 7"/>
          <p:cNvSpPr txBox="1">
            <a:spLocks/>
          </p:cNvSpPr>
          <p:nvPr/>
        </p:nvSpPr>
        <p:spPr>
          <a:xfrm>
            <a:off x="3275856" y="5013176"/>
            <a:ext cx="2592288" cy="95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0" dirty="0" smtClean="0">
                <a:solidFill>
                  <a:srgbClr val="EBE5D9"/>
                </a:solidFill>
                <a:latin typeface="TT Norms Regular" panose="02000503030000020003" pitchFamily="2" charset="-52"/>
              </a:rPr>
              <a:t>   </a:t>
            </a:r>
            <a:r>
              <a:rPr lang="ru-RU" sz="1800" dirty="0" err="1" smtClean="0">
                <a:solidFill>
                  <a:srgbClr val="EBE5D9"/>
                </a:solidFill>
                <a:latin typeface="+mn-lt"/>
              </a:rPr>
              <a:t>Событийно-деятельностный</a:t>
            </a:r>
            <a:endParaRPr lang="ru-RU" sz="1800" dirty="0" smtClean="0">
              <a:solidFill>
                <a:srgbClr val="EBE5D9"/>
              </a:solidFill>
              <a:latin typeface="+mn-lt"/>
            </a:endParaRPr>
          </a:p>
          <a:p>
            <a:r>
              <a:rPr lang="ru-RU" sz="1800" dirty="0" smtClean="0">
                <a:solidFill>
                  <a:srgbClr val="EBE5D9"/>
                </a:solidFill>
                <a:latin typeface="+mn-lt"/>
              </a:rPr>
              <a:t>     блок</a:t>
            </a:r>
            <a:endParaRPr lang="ru-RU" sz="1800" dirty="0">
              <a:solidFill>
                <a:srgbClr val="EBE5D9"/>
              </a:solidFill>
              <a:latin typeface="+mn-lt"/>
            </a:endParaRPr>
          </a:p>
        </p:txBody>
      </p:sp>
      <p:sp>
        <p:nvSpPr>
          <p:cNvPr id="29" name="Подзаголовок 7"/>
          <p:cNvSpPr txBox="1">
            <a:spLocks/>
          </p:cNvSpPr>
          <p:nvPr/>
        </p:nvSpPr>
        <p:spPr>
          <a:xfrm>
            <a:off x="1187624" y="3486276"/>
            <a:ext cx="741682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400" dirty="0" smtClean="0">
                <a:solidFill>
                  <a:srgbClr val="6E6159"/>
                </a:solidFill>
                <a:latin typeface="+mn-lt"/>
              </a:rPr>
              <a:t>Модель ИОМ ВД</a:t>
            </a:r>
            <a:endParaRPr lang="ru-RU" sz="2400" dirty="0">
              <a:solidFill>
                <a:srgbClr val="6E6159"/>
              </a:solidFill>
              <a:latin typeface="+mn-lt"/>
            </a:endParaRPr>
          </a:p>
        </p:txBody>
      </p:sp>
      <p:sp>
        <p:nvSpPr>
          <p:cNvPr id="30" name="Текст 2"/>
          <p:cNvSpPr txBox="1">
            <a:spLocks/>
          </p:cNvSpPr>
          <p:nvPr/>
        </p:nvSpPr>
        <p:spPr>
          <a:xfrm>
            <a:off x="237306" y="288831"/>
            <a:ext cx="8639072" cy="269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394" tIns="102394" rIns="102394" bIns="102394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4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20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198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1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1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1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1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1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1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2581" indent="0" algn="just"/>
            <a:r>
              <a:rPr lang="ru-RU" sz="2400" b="1" dirty="0" smtClean="0">
                <a:solidFill>
                  <a:srgbClr val="6E6259"/>
                </a:solidFill>
                <a:latin typeface="TT Norms Regular" panose="02000503030000020003" pitchFamily="2" charset="-52"/>
              </a:rPr>
              <a:t>ИОМ ВД </a:t>
            </a:r>
            <a:r>
              <a:rPr lang="ru-RU" sz="1800" dirty="0" smtClean="0">
                <a:solidFill>
                  <a:srgbClr val="6E6259"/>
                </a:solidFill>
                <a:latin typeface="TT Norms Regular" panose="02000503030000020003" pitchFamily="2" charset="-52"/>
              </a:rPr>
              <a:t>- </a:t>
            </a:r>
            <a:r>
              <a:rPr lang="ru-RU" sz="2000" dirty="0" err="1" smtClean="0">
                <a:solidFill>
                  <a:srgbClr val="3E2B2E"/>
                </a:solidFill>
              </a:rPr>
              <a:t>персонально-событийный</a:t>
            </a:r>
            <a:r>
              <a:rPr lang="ru-RU" sz="2000" dirty="0" smtClean="0">
                <a:solidFill>
                  <a:srgbClr val="3E2B2E"/>
                </a:solidFill>
              </a:rPr>
              <a:t> путь  непрерывного духовно-нравственного, когнитивного, эмоционально-волевого, личностного развития и реализации потенциалов учащегося в процессе </a:t>
            </a:r>
            <a:r>
              <a:rPr lang="ru-RU" sz="2000" dirty="0" err="1" smtClean="0">
                <a:solidFill>
                  <a:srgbClr val="3E2B2E"/>
                </a:solidFill>
              </a:rPr>
              <a:t>внеучебной</a:t>
            </a:r>
            <a:r>
              <a:rPr lang="ru-RU" sz="2000" dirty="0" smtClean="0">
                <a:solidFill>
                  <a:srgbClr val="3E2B2E"/>
                </a:solidFill>
              </a:rPr>
              <a:t> деятельности, основанный на принципах свободы выбора, самодвижения, индивидуального развития, сотрудничества и педагогической поддержки со стороны педагога (куратора, </a:t>
            </a:r>
            <a:r>
              <a:rPr lang="ru-RU" sz="2000" dirty="0" err="1" smtClean="0">
                <a:solidFill>
                  <a:srgbClr val="3E2B2E"/>
                </a:solidFill>
              </a:rPr>
              <a:t>тьютора</a:t>
            </a:r>
            <a:r>
              <a:rPr lang="ru-RU" sz="2000" dirty="0" smtClean="0">
                <a:solidFill>
                  <a:srgbClr val="3E2B2E"/>
                </a:solidFill>
              </a:rPr>
              <a:t> и др.) </a:t>
            </a:r>
          </a:p>
          <a:p>
            <a:pPr marL="72581" indent="0" algn="l"/>
            <a:endParaRPr lang="ru-RU" sz="1400" dirty="0">
              <a:solidFill>
                <a:srgbClr val="6E6259"/>
              </a:solidFill>
              <a:latin typeface="TT Norms Regular" panose="02000503030000020003" pitchFamily="2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90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6E06E8-C192-C14A-BB6E-85080AA98E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108" y="504443"/>
            <a:ext cx="8297013" cy="1605240"/>
          </a:xfrm>
          <a:prstGeom prst="rect">
            <a:avLst/>
          </a:prstGeom>
        </p:spPr>
      </p:pic>
      <p:sp>
        <p:nvSpPr>
          <p:cNvPr id="6" name="矩形 6">
            <a:extLst>
              <a:ext uri="{FF2B5EF4-FFF2-40B4-BE49-F238E27FC236}">
                <a16:creationId xmlns:a16="http://schemas.microsoft.com/office/drawing/2014/main" xmlns="" id="{8A6D36B0-E4F7-904E-B740-6803831E232A}"/>
              </a:ext>
            </a:extLst>
          </p:cNvPr>
          <p:cNvSpPr/>
          <p:nvPr/>
        </p:nvSpPr>
        <p:spPr>
          <a:xfrm>
            <a:off x="539553" y="692696"/>
            <a:ext cx="8136904" cy="932133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pPr algn="ctr" defTabSz="621883">
              <a:buClr>
                <a:srgbClr val="000000"/>
              </a:buClr>
              <a:defRPr/>
            </a:pPr>
            <a:r>
              <a:rPr kumimoji="1" lang="ru-RU" altLang="zh-CN" sz="2800" b="1" kern="0" dirty="0" smtClean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Проективно-организационный </a:t>
            </a:r>
          </a:p>
          <a:p>
            <a:pPr algn="ctr" defTabSz="621883">
              <a:buClr>
                <a:srgbClr val="000000"/>
              </a:buClr>
              <a:defRPr/>
            </a:pPr>
            <a:r>
              <a:rPr kumimoji="1" lang="ru-RU" altLang="zh-CN" sz="2800" b="1" kern="0" dirty="0" smtClean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блок</a:t>
            </a:r>
            <a:r>
              <a:rPr kumimoji="1" lang="ru-RU" altLang="zh-CN" sz="2800" kern="0" dirty="0" smtClean="0">
                <a:solidFill>
                  <a:srgbClr val="EBE5D9"/>
                </a:solidFill>
                <a:ea typeface="微软雅黑" panose="020B0503020204020204" pitchFamily="34" charset="-122"/>
                <a:cs typeface="Arial"/>
                <a:sym typeface="Arial"/>
              </a:rPr>
              <a:t> </a:t>
            </a:r>
            <a:endParaRPr kumimoji="1" lang="ru-RU" altLang="zh-CN" sz="2800" kern="0" dirty="0">
              <a:solidFill>
                <a:srgbClr val="EBE5D9"/>
              </a:solidFill>
              <a:ea typeface="微软雅黑" panose="020B0503020204020204" pitchFamily="34" charset="-122"/>
              <a:cs typeface="Arial"/>
              <a:sym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29893" y="708749"/>
            <a:ext cx="4369928" cy="285802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r>
              <a:rPr lang="ru-RU" sz="1400" dirty="0" smtClean="0">
                <a:solidFill>
                  <a:srgbClr val="E5DFCC"/>
                </a:solidFill>
                <a:latin typeface="TT Norms Bold" panose="02000803040000020004" pitchFamily="2" charset="0"/>
                <a:cs typeface="Calibri" panose="020F0502020204030204" pitchFamily="34" charset="0"/>
              </a:rPr>
              <a:t> </a:t>
            </a:r>
            <a:endParaRPr lang="ru-RU" sz="1400" dirty="0">
              <a:solidFill>
                <a:srgbClr val="E5DFCC"/>
              </a:solidFill>
              <a:latin typeface="TT Norms Bold" panose="02000803040000020004" pitchFamily="2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9" y="2960426"/>
            <a:ext cx="1732658" cy="38975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464" y="2960426"/>
            <a:ext cx="1732658" cy="38975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41" y="2960425"/>
            <a:ext cx="1732658" cy="38975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651" y="2960424"/>
            <a:ext cx="1732658" cy="38975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32" y="3207432"/>
            <a:ext cx="462763" cy="6340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27" y="3207432"/>
            <a:ext cx="473197" cy="6340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50" y="3207432"/>
            <a:ext cx="475861" cy="6340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26" y="3207432"/>
            <a:ext cx="510334" cy="63408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627784" y="4079885"/>
            <a:ext cx="1584176" cy="901355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r>
              <a:rPr lang="ru-RU" b="1" dirty="0" smtClean="0">
                <a:solidFill>
                  <a:srgbClr val="6E6259"/>
                </a:solidFill>
                <a:cs typeface="Calibri" panose="020F0502020204030204" pitchFamily="34" charset="0"/>
              </a:rPr>
              <a:t>Научно-методический модуль</a:t>
            </a:r>
            <a:endParaRPr lang="ru-RU" b="1" dirty="0">
              <a:solidFill>
                <a:srgbClr val="6E6259"/>
              </a:solidFill>
              <a:cs typeface="Calibri" panose="020F0502020204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4088519"/>
            <a:ext cx="1584176" cy="1455353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r>
              <a:rPr lang="ru-RU" b="1" dirty="0" smtClean="0">
                <a:solidFill>
                  <a:srgbClr val="6E6259"/>
                </a:solidFill>
                <a:cs typeface="Calibri" panose="020F0502020204030204" pitchFamily="34" charset="0"/>
              </a:rPr>
              <a:t>Модуль диагностики мотивов и устремлений субъектов ОП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67288" y="4079885"/>
            <a:ext cx="1576920" cy="901355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r>
              <a:rPr lang="ru-RU" b="1" dirty="0" smtClean="0">
                <a:solidFill>
                  <a:srgbClr val="6E6259"/>
                </a:solidFill>
                <a:cs typeface="Calibri" panose="020F0502020204030204" pitchFamily="34" charset="0"/>
              </a:rPr>
              <a:t>Модуль средовой диагностики</a:t>
            </a:r>
            <a:endParaRPr lang="ru-RU" b="1" dirty="0">
              <a:solidFill>
                <a:srgbClr val="6E6259"/>
              </a:solidFill>
              <a:cs typeface="Calibri" panose="020F05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20272" y="4069861"/>
            <a:ext cx="1656183" cy="1363020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r>
              <a:rPr lang="ru-RU" b="1" dirty="0" smtClean="0">
                <a:solidFill>
                  <a:srgbClr val="6E6259"/>
                </a:solidFill>
                <a:cs typeface="Calibri" panose="020F0502020204030204" pitchFamily="34" charset="0"/>
              </a:rPr>
              <a:t>Модуль построения перспективы развития ОП</a:t>
            </a:r>
          </a:p>
          <a:p>
            <a:endParaRPr lang="ru-RU" sz="1200" dirty="0">
              <a:solidFill>
                <a:srgbClr val="6E6259"/>
              </a:solidFill>
              <a:latin typeface="TT Norms Regular" panose="0200050303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63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3851" y="1062567"/>
            <a:ext cx="6149975" cy="394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156635"/>
            <a:ext cx="3530600" cy="204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6"/>
          <p:cNvSpPr/>
          <p:nvPr/>
        </p:nvSpPr>
        <p:spPr>
          <a:xfrm>
            <a:off x="395536" y="188640"/>
            <a:ext cx="29019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1" lang="ru-RU" altLang="zh-CN" sz="2400" b="1" kern="0" dirty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Карта возможностей пространства образовательной организации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98889" y="1348318"/>
            <a:ext cx="200025" cy="266700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sz="952" kern="0">
              <a:solidFill>
                <a:srgbClr val="E5DFCC"/>
              </a:solidFill>
              <a:sym typeface="Arial"/>
            </a:endParaRP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4108450" y="1191684"/>
            <a:ext cx="457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- </a:t>
            </a:r>
            <a:r>
              <a:rPr lang="ru-RU" sz="2000" dirty="0" smtClean="0"/>
              <a:t>вариативная </a:t>
            </a:r>
            <a:r>
              <a:rPr lang="ru-RU" sz="2000" dirty="0"/>
              <a:t>система векторов индивидуальных образовательных маршрутов, обладающая необходимыми условиями и возможностями для самостоятельного и индивидуального выбора обучающимся собственного </a:t>
            </a:r>
            <a:r>
              <a:rPr lang="ru-RU" sz="2000" dirty="0" err="1"/>
              <a:t>персонально-событийного</a:t>
            </a:r>
            <a:r>
              <a:rPr lang="ru-RU" sz="2000" dirty="0"/>
              <a:t> пути</a:t>
            </a:r>
          </a:p>
        </p:txBody>
      </p:sp>
      <p:pic>
        <p:nvPicPr>
          <p:cNvPr id="22535" name="Picture 27" descr="C:\Users\Евгения\Desktop\Базарнова презентация\Презентация\Иконки\Локац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00" y="3676651"/>
            <a:ext cx="901700" cy="114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175" y="5245100"/>
            <a:ext cx="8883650" cy="145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88925" y="5245100"/>
            <a:ext cx="85661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Цель: </a:t>
            </a:r>
            <a:r>
              <a:rPr lang="ru-RU" sz="2400" dirty="0" smtClean="0">
                <a:solidFill>
                  <a:schemeClr val="tx1"/>
                </a:solidFill>
              </a:rPr>
              <a:t>разработка </a:t>
            </a:r>
            <a:r>
              <a:rPr lang="ru-RU" sz="2400" dirty="0">
                <a:solidFill>
                  <a:schemeClr val="tx1"/>
                </a:solidFill>
              </a:rPr>
              <a:t>карты возможностей образовательного пространства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0475" y="937684"/>
            <a:ext cx="6483350" cy="173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156634"/>
            <a:ext cx="2509838" cy="309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6"/>
          <p:cNvSpPr/>
          <p:nvPr/>
        </p:nvSpPr>
        <p:spPr>
          <a:xfrm>
            <a:off x="331788" y="395817"/>
            <a:ext cx="290195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1" lang="ru-RU" altLang="zh-CN" sz="2000" b="1" kern="0" dirty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Модуль </a:t>
            </a:r>
          </a:p>
          <a:p>
            <a:pPr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1" lang="ru-RU" altLang="zh-CN" sz="2000" b="1" kern="0" dirty="0" smtClean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диагностики</a:t>
            </a:r>
          </a:p>
          <a:p>
            <a:pPr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1" lang="ru-RU" altLang="zh-CN" sz="2000" b="1" kern="0" dirty="0" smtClean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мотивов</a:t>
            </a:r>
            <a:r>
              <a:rPr kumimoji="1" lang="ru-RU" altLang="zh-CN" sz="2000" b="1" kern="0" dirty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,  потребностей обучающегося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6864" y="294218"/>
            <a:ext cx="200025" cy="266700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sz="952" kern="0">
              <a:solidFill>
                <a:srgbClr val="E5DFCC"/>
              </a:solidFill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5101" y="980017"/>
            <a:ext cx="614997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 smtClean="0"/>
              <a:t>Цель: составление </a:t>
            </a:r>
            <a:r>
              <a:rPr lang="ru-RU" sz="2000" dirty="0"/>
              <a:t>ценностно-ориентированной картины потребностей, мотивов </a:t>
            </a:r>
            <a:r>
              <a:rPr lang="ru-RU" sz="2000" dirty="0" smtClean="0"/>
              <a:t>субъектов образовательного пространства</a:t>
            </a:r>
            <a:endParaRPr lang="ru-RU" sz="2000" dirty="0"/>
          </a:p>
        </p:txBody>
      </p:sp>
      <p:pic>
        <p:nvPicPr>
          <p:cNvPr id="23560" name="Рисунок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8834438" cy="34078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3561" name="TextBox 3"/>
          <p:cNvSpPr txBox="1">
            <a:spLocks noChangeArrowheads="1"/>
          </p:cNvSpPr>
          <p:nvPr/>
        </p:nvSpPr>
        <p:spPr bwMode="auto">
          <a:xfrm>
            <a:off x="179389" y="3645022"/>
            <a:ext cx="867568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b="1" u="sng" dirty="0">
                <a:solidFill>
                  <a:srgbClr val="003300"/>
                </a:solidFill>
              </a:rPr>
              <a:t>Шаг 1</a:t>
            </a:r>
            <a:r>
              <a:rPr lang="ru-RU" sz="2000" u="sng" dirty="0">
                <a:solidFill>
                  <a:srgbClr val="003300"/>
                </a:solidFill>
              </a:rPr>
              <a:t>.</a:t>
            </a:r>
            <a:r>
              <a:rPr lang="ru-RU" sz="2000" dirty="0">
                <a:solidFill>
                  <a:srgbClr val="003300"/>
                </a:solidFill>
              </a:rPr>
              <a:t> </a:t>
            </a:r>
            <a:r>
              <a:rPr lang="ru-RU" sz="2000" dirty="0" smtClean="0"/>
              <a:t>Опрос  </a:t>
            </a:r>
            <a:r>
              <a:rPr lang="ru-RU" sz="2000" dirty="0"/>
              <a:t>родителей </a:t>
            </a:r>
            <a:r>
              <a:rPr lang="ru-RU" sz="2000" dirty="0" smtClean="0"/>
              <a:t>обучающихся: запрос и ожидание</a:t>
            </a:r>
          </a:p>
          <a:p>
            <a:pPr algn="just">
              <a:spcAft>
                <a:spcPts val="1200"/>
              </a:spcAft>
            </a:pPr>
            <a:r>
              <a:rPr lang="ru-RU" sz="2000" b="1" u="sng" dirty="0" smtClean="0">
                <a:solidFill>
                  <a:srgbClr val="003300"/>
                </a:solidFill>
              </a:rPr>
              <a:t>Шаг 2.</a:t>
            </a:r>
            <a:r>
              <a:rPr lang="ru-RU" sz="2000" b="1" dirty="0" smtClean="0">
                <a:solidFill>
                  <a:srgbClr val="003300"/>
                </a:solidFill>
              </a:rPr>
              <a:t> </a:t>
            </a:r>
            <a:r>
              <a:rPr lang="ru-RU" sz="2000" dirty="0" smtClean="0">
                <a:solidFill>
                  <a:srgbClr val="003300"/>
                </a:solidFill>
              </a:rPr>
              <a:t>Анкетирование </a:t>
            </a:r>
            <a:r>
              <a:rPr lang="ru-RU" sz="2000" dirty="0" smtClean="0"/>
              <a:t>преподавателей: перспективное устремление  </a:t>
            </a:r>
            <a:endParaRPr lang="ru-RU" sz="2000" dirty="0"/>
          </a:p>
          <a:p>
            <a:pPr algn="just">
              <a:spcAft>
                <a:spcPts val="1200"/>
              </a:spcAft>
            </a:pPr>
            <a:r>
              <a:rPr lang="ru-RU" sz="2000" b="1" u="sng" dirty="0">
                <a:solidFill>
                  <a:srgbClr val="003300"/>
                </a:solidFill>
              </a:rPr>
              <a:t>Шаг </a:t>
            </a:r>
            <a:r>
              <a:rPr lang="ru-RU" sz="2000" b="1" u="sng" dirty="0" smtClean="0">
                <a:solidFill>
                  <a:srgbClr val="003300"/>
                </a:solidFill>
              </a:rPr>
              <a:t>3.</a:t>
            </a:r>
            <a:r>
              <a:rPr lang="ru-RU" sz="2000" b="1" dirty="0" smtClean="0">
                <a:solidFill>
                  <a:srgbClr val="003300"/>
                </a:solidFill>
              </a:rPr>
              <a:t> </a:t>
            </a:r>
            <a:r>
              <a:rPr lang="ru-RU" sz="2000" dirty="0"/>
              <a:t>Выявление круга интересов, потребностей и мотивов обучающихся </a:t>
            </a:r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1200"/>
              </a:spcAft>
            </a:pPr>
            <a:r>
              <a:rPr lang="ru-RU" sz="2000" b="1" u="sng" dirty="0">
                <a:solidFill>
                  <a:srgbClr val="003300"/>
                </a:solidFill>
              </a:rPr>
              <a:t>Шаг </a:t>
            </a:r>
            <a:r>
              <a:rPr lang="ru-RU" sz="2000" b="1" u="sng" dirty="0" smtClean="0">
                <a:solidFill>
                  <a:srgbClr val="003300"/>
                </a:solidFill>
              </a:rPr>
              <a:t>4.</a:t>
            </a:r>
            <a:r>
              <a:rPr lang="ru-RU" sz="2000" b="1" dirty="0" smtClean="0">
                <a:solidFill>
                  <a:srgbClr val="003300"/>
                </a:solidFill>
              </a:rPr>
              <a:t> </a:t>
            </a:r>
            <a:r>
              <a:rPr lang="ru-RU" sz="2000" dirty="0" smtClean="0"/>
              <a:t> </a:t>
            </a:r>
            <a:r>
              <a:rPr lang="en-US" sz="2000" dirty="0" smtClean="0"/>
              <a:t>Meet-up </a:t>
            </a:r>
            <a:r>
              <a:rPr lang="ru-RU" sz="2000" dirty="0" smtClean="0"/>
              <a:t>субъектов образовательного пространства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0475" y="937684"/>
            <a:ext cx="6483350" cy="222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156634"/>
            <a:ext cx="2509838" cy="309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6"/>
          <p:cNvSpPr/>
          <p:nvPr/>
        </p:nvSpPr>
        <p:spPr>
          <a:xfrm>
            <a:off x="285750" y="385234"/>
            <a:ext cx="219868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1" lang="ru-RU" altLang="zh-CN" sz="2000" b="1" kern="0" dirty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Модуль научно-методического обеспечения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6864" y="294218"/>
            <a:ext cx="200025" cy="266700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sz="952" kern="0">
              <a:solidFill>
                <a:srgbClr val="E5DFCC"/>
              </a:solidFill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5101" y="980017"/>
            <a:ext cx="61499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/>
              <a:t>Цель: </a:t>
            </a:r>
            <a:r>
              <a:rPr lang="ru-RU" sz="1800" dirty="0"/>
              <a:t>научно-методическая поддержка  воспитательной </a:t>
            </a:r>
            <a:r>
              <a:rPr lang="ru-RU" sz="1800" dirty="0" smtClean="0"/>
              <a:t>деятельности </a:t>
            </a:r>
            <a:r>
              <a:rPr lang="ru-RU" sz="1800" dirty="0"/>
              <a:t>и разработка педагогического сопровождения ИОМ, концептуализации и стратегического планирования индивидуального образовательного маршрута </a:t>
            </a:r>
          </a:p>
        </p:txBody>
      </p:sp>
      <p:pic>
        <p:nvPicPr>
          <p:cNvPr id="25608" name="Рисунок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6" y="3293534"/>
            <a:ext cx="8945563" cy="340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Box 3"/>
          <p:cNvSpPr txBox="1">
            <a:spLocks noChangeArrowheads="1"/>
          </p:cNvSpPr>
          <p:nvPr/>
        </p:nvSpPr>
        <p:spPr bwMode="auto">
          <a:xfrm>
            <a:off x="185739" y="3312585"/>
            <a:ext cx="8834437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b="1" u="sng" dirty="0">
                <a:solidFill>
                  <a:srgbClr val="003300"/>
                </a:solidFill>
              </a:rPr>
              <a:t>Шаг 1</a:t>
            </a:r>
            <a:r>
              <a:rPr lang="ru-RU" sz="2000" dirty="0">
                <a:solidFill>
                  <a:srgbClr val="003300"/>
                </a:solidFill>
              </a:rPr>
              <a:t>. </a:t>
            </a:r>
            <a:r>
              <a:rPr lang="ru-RU" sz="2000" dirty="0" smtClean="0"/>
              <a:t>Подбор алгоритмов ИОМ ВД на основе педагогических исследований.</a:t>
            </a:r>
          </a:p>
          <a:p>
            <a:pPr algn="just">
              <a:spcAft>
                <a:spcPts val="1200"/>
              </a:spcAft>
            </a:pPr>
            <a:r>
              <a:rPr lang="ru-RU" sz="2000" b="1" u="sng" dirty="0" smtClean="0">
                <a:solidFill>
                  <a:srgbClr val="003300"/>
                </a:solidFill>
              </a:rPr>
              <a:t>Шаг 2.</a:t>
            </a:r>
            <a:r>
              <a:rPr lang="ru-RU" sz="2000" b="1" dirty="0" smtClean="0">
                <a:solidFill>
                  <a:srgbClr val="003300"/>
                </a:solidFill>
              </a:rPr>
              <a:t> </a:t>
            </a:r>
            <a:r>
              <a:rPr lang="ru-RU" sz="2000" dirty="0" smtClean="0"/>
              <a:t>Анализ нормативных требований об организаций воспитания и обучения.</a:t>
            </a:r>
          </a:p>
          <a:p>
            <a:pPr algn="just">
              <a:spcAft>
                <a:spcPts val="1200"/>
              </a:spcAft>
            </a:pPr>
            <a:r>
              <a:rPr lang="ru-RU" sz="2000" b="1" u="sng" dirty="0" smtClean="0">
                <a:solidFill>
                  <a:srgbClr val="003300"/>
                </a:solidFill>
              </a:rPr>
              <a:t>Шаг 3.</a:t>
            </a:r>
            <a:r>
              <a:rPr lang="ru-RU" sz="2000" b="1" dirty="0" smtClean="0">
                <a:solidFill>
                  <a:srgbClr val="003300"/>
                </a:solidFill>
              </a:rPr>
              <a:t> </a:t>
            </a:r>
            <a:r>
              <a:rPr lang="ru-RU" sz="2000" dirty="0" smtClean="0"/>
              <a:t>Подбор технологии педагогического сопровождения ИОМ. </a:t>
            </a:r>
          </a:p>
          <a:p>
            <a:pPr algn="just">
              <a:spcAft>
                <a:spcPts val="1200"/>
              </a:spcAft>
            </a:pPr>
            <a:r>
              <a:rPr lang="ru-RU" sz="2000" b="1" u="sng" dirty="0" smtClean="0">
                <a:solidFill>
                  <a:srgbClr val="003300"/>
                </a:solidFill>
              </a:rPr>
              <a:t>Шаг 4.</a:t>
            </a:r>
            <a:r>
              <a:rPr lang="ru-RU" sz="2000" b="1" dirty="0" smtClean="0">
                <a:solidFill>
                  <a:srgbClr val="003300"/>
                </a:solidFill>
              </a:rPr>
              <a:t> </a:t>
            </a:r>
            <a:r>
              <a:rPr lang="ru-RU" sz="2000" dirty="0" smtClean="0"/>
              <a:t>Разработка документального сопровождения: </a:t>
            </a:r>
            <a:r>
              <a:rPr lang="ru-RU" sz="2000" dirty="0" smtClean="0">
                <a:solidFill>
                  <a:srgbClr val="003300"/>
                </a:solidFill>
              </a:rPr>
              <a:t>«Индивидуальная маршрутная карта»</a:t>
            </a:r>
            <a:endParaRPr lang="ru-RU" sz="2000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sz="1800" dirty="0" smtClean="0"/>
              <a:t>  </a:t>
            </a:r>
            <a:endParaRPr lang="ru-RU" sz="1800" dirty="0"/>
          </a:p>
          <a:p>
            <a:pPr algn="just"/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158;p30"/>
          <p:cNvSpPr txBox="1">
            <a:spLocks noChangeArrowheads="1"/>
          </p:cNvSpPr>
          <p:nvPr/>
        </p:nvSpPr>
        <p:spPr bwMode="auto">
          <a:xfrm>
            <a:off x="400050" y="2338918"/>
            <a:ext cx="5367338" cy="46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just" eaLnBrk="1" hangingPunct="1">
              <a:buClr>
                <a:srgbClr val="000000"/>
              </a:buClr>
              <a:buSzPts val="2400"/>
              <a:buFont typeface="Arial" pitchFamily="34" charset="0"/>
              <a:buNone/>
            </a:pPr>
            <a:r>
              <a:rPr lang="ru-RU" altLang="ru-RU" sz="2400"/>
              <a:t> </a:t>
            </a:r>
            <a:endParaRPr lang="ru-RU" altLang="ru-RU"/>
          </a:p>
        </p:txBody>
      </p:sp>
      <p:pic>
        <p:nvPicPr>
          <p:cNvPr id="28675" name="Google Shape;159;p30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18475" cy="82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Google Shape;160;p30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924051"/>
            <a:ext cx="9155113" cy="284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Google Shape;162;p30"/>
          <p:cNvSpPr txBox="1">
            <a:spLocks noChangeArrowheads="1"/>
          </p:cNvSpPr>
          <p:nvPr/>
        </p:nvSpPr>
        <p:spPr bwMode="auto">
          <a:xfrm>
            <a:off x="414339" y="1924051"/>
            <a:ext cx="8207375" cy="22390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>
            <a:spAutoFit/>
          </a:bodyPr>
          <a:lstStyle>
            <a:lvl1pPr marL="4572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200"/>
              </a:spcAft>
              <a:defRPr/>
            </a:pPr>
            <a:r>
              <a:rPr lang="ru-RU" altLang="ru-RU" sz="18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sym typeface="Montserrat" panose="00000500000000000000" pitchFamily="2" charset="-52"/>
              </a:rPr>
              <a:t>«Индивидуальная карта самодвижения обучающегося по событиям», </a:t>
            </a:r>
          </a:p>
          <a:p>
            <a:pPr eaLnBrk="1" hangingPunct="1">
              <a:lnSpc>
                <a:spcPct val="115000"/>
              </a:lnSpc>
              <a:spcAft>
                <a:spcPts val="1200"/>
              </a:spcAft>
              <a:defRPr/>
            </a:pPr>
            <a:r>
              <a:rPr lang="ru-RU" altLang="ru-RU" sz="18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sym typeface="Montserrat" panose="00000500000000000000" pitchFamily="2" charset="-52"/>
              </a:rPr>
              <a:t>«График инвариантного образовательного маршрута», </a:t>
            </a:r>
          </a:p>
          <a:p>
            <a:pPr eaLnBrk="1" hangingPunct="1">
              <a:lnSpc>
                <a:spcPct val="115000"/>
              </a:lnSpc>
              <a:spcAft>
                <a:spcPts val="1200"/>
              </a:spcAft>
              <a:defRPr/>
            </a:pPr>
            <a:r>
              <a:rPr lang="ru-RU" altLang="ru-RU" sz="18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Montserrat" panose="00000500000000000000" pitchFamily="2" charset="-52"/>
                <a:sym typeface="Montserrat" panose="00000500000000000000" pitchFamily="2" charset="-52"/>
              </a:rPr>
              <a:t>«Индивидуальная карта личностного развития обучающегося» </a:t>
            </a:r>
          </a:p>
          <a:p>
            <a:pPr eaLnBrk="1" hangingPunct="1">
              <a:lnSpc>
                <a:spcPct val="115000"/>
              </a:lnSpc>
              <a:defRPr/>
            </a:pPr>
            <a:endParaRPr lang="ru-RU" altLang="ru-RU" sz="1800" b="1" dirty="0">
              <a:solidFill>
                <a:schemeClr val="accent2">
                  <a:lumMod val="75000"/>
                  <a:lumOff val="25000"/>
                </a:schemeClr>
              </a:solidFill>
              <a:latin typeface="Montserrat" panose="00000500000000000000" pitchFamily="2" charset="-52"/>
              <a:sym typeface="Montserrat" panose="00000500000000000000" pitchFamily="2" charset="-52"/>
            </a:endParaRPr>
          </a:p>
        </p:txBody>
      </p:sp>
      <p:sp>
        <p:nvSpPr>
          <p:cNvPr id="14342" name="Google Shape;165;p30"/>
          <p:cNvSpPr txBox="1">
            <a:spLocks noChangeArrowheads="1"/>
          </p:cNvSpPr>
          <p:nvPr/>
        </p:nvSpPr>
        <p:spPr bwMode="auto">
          <a:xfrm>
            <a:off x="55563" y="116418"/>
            <a:ext cx="7639050" cy="492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0000700000000000000" pitchFamily="2" charset="-52"/>
                <a:sym typeface="Montserrat SemiBold" panose="00000700000000000000" pitchFamily="2" charset="-52"/>
              </a:rPr>
              <a:t>Индивидуальная маршрутная карта :</a:t>
            </a:r>
          </a:p>
        </p:txBody>
      </p:sp>
      <p:sp>
        <p:nvSpPr>
          <p:cNvPr id="28679" name="Google Shape;166;p3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472489" y="6216651"/>
            <a:ext cx="549275" cy="5249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12A865B-0DF7-42E6-A777-D6EDDEB210F3}" type="slidenum">
              <a:rPr lang="ru-RU" altLang="ru-RU" smtClean="0">
                <a:latin typeface="Montserrat SemiBold" pitchFamily="2" charset="0"/>
                <a:sym typeface="Montserrat SemiBold" pitchFamily="2" charset="0"/>
              </a:rPr>
              <a:pPr/>
              <a:t>25</a:t>
            </a:fld>
            <a:endParaRPr lang="ru-RU" altLang="ru-RU" smtClean="0">
              <a:latin typeface="Montserrat SemiBold" pitchFamily="2" charset="0"/>
              <a:sym typeface="Montserrat SemiBold" pitchFamily="2" charset="0"/>
            </a:endParaRP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528638" y="5496985"/>
            <a:ext cx="398462" cy="315383"/>
            <a:chOff x="474436" y="383211"/>
            <a:chExt cx="741389" cy="472825"/>
          </a:xfrm>
        </p:grpSpPr>
        <p:sp>
          <p:nvSpPr>
            <p:cNvPr id="28682" name="Google Shape;122;p28"/>
            <p:cNvSpPr>
              <a:spLocks noChangeArrowheads="1"/>
            </p:cNvSpPr>
            <p:nvPr/>
          </p:nvSpPr>
          <p:spPr bwMode="auto">
            <a:xfrm rot="10800000">
              <a:off x="805125" y="383236"/>
              <a:ext cx="410700" cy="472800"/>
            </a:xfrm>
            <a:prstGeom prst="chevron">
              <a:avLst>
                <a:gd name="adj" fmla="val 50000"/>
              </a:avLst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 lIns="62200" tIns="31100" rIns="62200" bIns="31100" anchor="ctr"/>
            <a:lstStyle/>
            <a:p>
              <a:pPr algn="ctr" eaLnBrk="1" hangingPunct="1">
                <a:buClr>
                  <a:srgbClr val="000000"/>
                </a:buClr>
                <a:buFont typeface="Arial" pitchFamily="34" charset="0"/>
                <a:buNone/>
              </a:pPr>
              <a:endParaRPr lang="ru-RU" altLang="ru-RU" sz="1000">
                <a:solidFill>
                  <a:srgbClr val="00775B"/>
                </a:solidFill>
              </a:endParaRPr>
            </a:p>
          </p:txBody>
        </p:sp>
        <p:sp>
          <p:nvSpPr>
            <p:cNvPr id="28683" name="Google Shape;123;p28"/>
            <p:cNvSpPr>
              <a:spLocks noChangeArrowheads="1"/>
            </p:cNvSpPr>
            <p:nvPr/>
          </p:nvSpPr>
          <p:spPr bwMode="auto">
            <a:xfrm rot="10800000">
              <a:off x="474436" y="383211"/>
              <a:ext cx="410700" cy="472800"/>
            </a:xfrm>
            <a:prstGeom prst="chevron">
              <a:avLst>
                <a:gd name="adj" fmla="val 50000"/>
              </a:avLst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 lIns="62200" tIns="31100" rIns="62200" bIns="31100" anchor="ctr"/>
            <a:lstStyle/>
            <a:p>
              <a:pPr algn="ctr" eaLnBrk="1" hangingPunct="1">
                <a:buClr>
                  <a:srgbClr val="000000"/>
                </a:buClr>
                <a:buFont typeface="Arial" pitchFamily="34" charset="0"/>
                <a:buNone/>
              </a:pPr>
              <a:endParaRPr lang="ru-RU" altLang="ru-RU" sz="1000">
                <a:solidFill>
                  <a:srgbClr val="00775B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1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472489" y="6216651"/>
            <a:ext cx="549275" cy="5249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E895CBE-105D-47BB-A770-8EC6D37588AC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8497889" y="1445684"/>
            <a:ext cx="249237" cy="3071283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olidFill>
                <a:srgbClr val="E5DFCC"/>
              </a:solidFill>
              <a:sym typeface="Arial"/>
            </a:endParaRPr>
          </a:p>
        </p:txBody>
      </p:sp>
      <p:pic>
        <p:nvPicPr>
          <p:cNvPr id="29701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834"/>
            <a:ext cx="70469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625" y="209551"/>
            <a:ext cx="63436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Индивидуальная карта самодвижения</a:t>
            </a:r>
            <a:r>
              <a:rPr lang="ru-RU" sz="2400" dirty="0">
                <a:solidFill>
                  <a:srgbClr val="003300"/>
                </a:solidFill>
              </a:rPr>
              <a:t>: </a:t>
            </a:r>
          </a:p>
        </p:txBody>
      </p:sp>
      <p:sp>
        <p:nvSpPr>
          <p:cNvPr id="29703" name="Содержимое 2"/>
          <p:cNvSpPr txBox="1">
            <a:spLocks/>
          </p:cNvSpPr>
          <p:nvPr/>
        </p:nvSpPr>
        <p:spPr bwMode="auto">
          <a:xfrm>
            <a:off x="217488" y="1225552"/>
            <a:ext cx="8229600" cy="135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0800" indent="-50800">
              <a:buClr>
                <a:srgbClr val="000000"/>
              </a:buClr>
              <a:buFont typeface="Arial" pitchFamily="34" charset="0"/>
              <a:buNone/>
              <a:tabLst>
                <a:tab pos="630238" algn="l"/>
              </a:tabLst>
            </a:pPr>
            <a:r>
              <a:rPr lang="ru-RU" sz="1600" dirty="0"/>
              <a:t>ФИО____________________________________________</a:t>
            </a:r>
          </a:p>
          <a:p>
            <a:pPr marL="50800" indent="-50800">
              <a:buClr>
                <a:srgbClr val="000000"/>
              </a:buClr>
              <a:buFont typeface="Arial" pitchFamily="34" charset="0"/>
              <a:buNone/>
              <a:tabLst>
                <a:tab pos="630238" algn="l"/>
              </a:tabLst>
            </a:pPr>
            <a:r>
              <a:rPr lang="ru-RU" sz="1600" dirty="0" err="1" smtClean="0"/>
              <a:t>ученика_______класса__________________школы</a:t>
            </a:r>
            <a:endParaRPr lang="ru-RU" sz="1600" dirty="0"/>
          </a:p>
          <a:p>
            <a:pPr marL="50800" indent="-50800">
              <a:buClr>
                <a:srgbClr val="000000"/>
              </a:buClr>
              <a:buFont typeface="Arial" pitchFamily="34" charset="0"/>
              <a:buNone/>
              <a:tabLst>
                <a:tab pos="630238" algn="l"/>
              </a:tabLst>
            </a:pPr>
            <a:r>
              <a:rPr lang="ru-RU" sz="1600" dirty="0"/>
              <a:t>на ____/</a:t>
            </a:r>
            <a:r>
              <a:rPr lang="ru-RU" sz="1600" dirty="0" err="1"/>
              <a:t>____учебный</a:t>
            </a:r>
            <a:r>
              <a:rPr lang="ru-RU" sz="1600" dirty="0"/>
              <a:t> год</a:t>
            </a:r>
          </a:p>
          <a:p>
            <a:pPr marL="50800" indent="-50800">
              <a:buClr>
                <a:srgbClr val="000000"/>
              </a:buClr>
              <a:buFont typeface="Arial" pitchFamily="34" charset="0"/>
              <a:buNone/>
              <a:tabLst>
                <a:tab pos="630238" algn="l"/>
              </a:tabLst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2238" y="2789767"/>
          <a:ext cx="8770241" cy="34563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9716"/>
                <a:gridCol w="1534771"/>
                <a:gridCol w="1517658"/>
                <a:gridCol w="1754048"/>
                <a:gridCol w="1754048"/>
              </a:tblGrid>
              <a:tr h="174181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</a:rPr>
                        <a:t>Наименование </a:t>
                      </a:r>
                      <a:endParaRPr lang="ru-RU" sz="1800" dirty="0"/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</a:rPr>
                        <a:t>детско-взрослого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</a:rPr>
                        <a:t> сообщества</a:t>
                      </a:r>
                      <a:endParaRPr lang="ru-RU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</a:rPr>
                        <a:t>События маршрута</a:t>
                      </a:r>
                      <a:endParaRPr lang="ru-RU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</a:rPr>
                        <a:t>Качество участия</a:t>
                      </a:r>
                      <a:endParaRPr lang="ru-RU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</a:rPr>
                        <a:t>Виды деятельности</a:t>
                      </a:r>
                      <a:endParaRPr lang="ru-RU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Рефлексивный лист</a:t>
                      </a:r>
                    </a:p>
                  </a:txBody>
                  <a:tcPr marT="60960" marB="60960"/>
                </a:tc>
              </a:tr>
              <a:tr h="1714572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1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472489" y="6216651"/>
            <a:ext cx="549275" cy="5249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C464A26-E75E-47F8-95B7-C97AEADB774B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8497889" y="1445684"/>
            <a:ext cx="249237" cy="3071283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olidFill>
                <a:srgbClr val="E5DFCC"/>
              </a:solidFill>
              <a:sym typeface="Arial"/>
            </a:endParaRPr>
          </a:p>
        </p:txBody>
      </p:sp>
      <p:pic>
        <p:nvPicPr>
          <p:cNvPr id="30725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834"/>
            <a:ext cx="7046913" cy="103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2238" y="-12700"/>
            <a:ext cx="67167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инвариантного образовательного маршрута</a:t>
            </a:r>
            <a:r>
              <a:rPr lang="ru-RU" sz="2400" dirty="0">
                <a:solidFill>
                  <a:srgbClr val="003300"/>
                </a:solidFill>
              </a:rPr>
              <a:t>: </a:t>
            </a:r>
          </a:p>
        </p:txBody>
      </p:sp>
      <p:graphicFrame>
        <p:nvGraphicFramePr>
          <p:cNvPr id="2" name="Содержимое 5"/>
          <p:cNvGraphicFramePr>
            <a:graphicFrameLocks/>
          </p:cNvGraphicFramePr>
          <p:nvPr/>
        </p:nvGraphicFramePr>
        <p:xfrm>
          <a:off x="188914" y="1445684"/>
          <a:ext cx="8039955" cy="24205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7991"/>
                <a:gridCol w="1607991"/>
                <a:gridCol w="1607991"/>
                <a:gridCol w="1607991"/>
                <a:gridCol w="1607991"/>
              </a:tblGrid>
              <a:tr h="140725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</a:rPr>
                        <a:t>Наименование </a:t>
                      </a:r>
                      <a:endParaRPr lang="ru-RU" sz="1600" dirty="0" smtClean="0"/>
                    </a:p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</a:rPr>
                        <a:t>детско-взрослого</a:t>
                      </a:r>
                      <a:r>
                        <a:rPr kumimoji="0" lang="ru-RU" sz="1600" b="1" kern="1200" baseline="0" dirty="0" smtClean="0">
                          <a:solidFill>
                            <a:schemeClr val="lt1"/>
                          </a:solidFill>
                        </a:rPr>
                        <a:t> сообщества</a:t>
                      </a:r>
                      <a:endParaRPr lang="ru-R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</a:rPr>
                        <a:t>Событие 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</a:rPr>
                        <a:t>ИОМ</a:t>
                      </a:r>
                      <a:endParaRPr lang="ru-R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</a:rPr>
                        <a:t>Ожидаемые результаты</a:t>
                      </a:r>
                      <a:endParaRPr lang="ru-R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</a:rPr>
                        <a:t>Сроки проведения</a:t>
                      </a:r>
                      <a:endParaRPr lang="ru-RU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>
                          <a:solidFill>
                            <a:schemeClr val="lt1"/>
                          </a:solidFill>
                        </a:rPr>
                        <a:t>Организатор</a:t>
                      </a:r>
                      <a:endParaRPr lang="ru-RU" sz="1600" dirty="0"/>
                    </a:p>
                  </a:txBody>
                  <a:tcPr marT="60960" marB="60960"/>
                </a:tc>
              </a:tr>
              <a:tr h="1013317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33650" y="5448300"/>
            <a:ext cx="59642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600" b="1" u="sng" dirty="0">
                <a:solidFill>
                  <a:srgbClr val="003300"/>
                </a:solidFill>
              </a:rPr>
              <a:t>Продукт модуля:</a:t>
            </a:r>
            <a:endParaRPr lang="ru-RU" sz="1600" b="1" dirty="0">
              <a:solidFill>
                <a:srgbClr val="003300"/>
              </a:solidFill>
            </a:endParaRPr>
          </a:p>
          <a:p>
            <a:pPr algn="r">
              <a:defRPr/>
            </a:pPr>
            <a:r>
              <a:rPr lang="ru-RU" sz="1600" dirty="0"/>
              <a:t>    Документально-педагогическое сопровождение ИОМ   -  </a:t>
            </a:r>
            <a:r>
              <a:rPr lang="ru-RU" sz="1600" b="1" dirty="0"/>
              <a:t>индивидуальная маршрутная карта</a:t>
            </a:r>
            <a:r>
              <a:rPr lang="ru-RU" sz="1600" dirty="0"/>
              <a:t>.</a:t>
            </a:r>
          </a:p>
        </p:txBody>
      </p: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1898650" y="5816600"/>
            <a:ext cx="635000" cy="524933"/>
            <a:chOff x="474436" y="383211"/>
            <a:chExt cx="741389" cy="472825"/>
          </a:xfrm>
        </p:grpSpPr>
        <p:sp>
          <p:nvSpPr>
            <p:cNvPr id="30749" name="Google Shape;122;p28"/>
            <p:cNvSpPr>
              <a:spLocks noChangeArrowheads="1"/>
            </p:cNvSpPr>
            <p:nvPr/>
          </p:nvSpPr>
          <p:spPr bwMode="auto">
            <a:xfrm rot="10800000">
              <a:off x="805125" y="383236"/>
              <a:ext cx="410700" cy="472800"/>
            </a:xfrm>
            <a:prstGeom prst="chevron">
              <a:avLst>
                <a:gd name="adj" fmla="val 50000"/>
              </a:avLst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 lIns="62200" tIns="31100" rIns="62200" bIns="31100" anchor="ctr"/>
            <a:lstStyle/>
            <a:p>
              <a:pPr algn="ctr" eaLnBrk="1" hangingPunct="1">
                <a:buClr>
                  <a:srgbClr val="000000"/>
                </a:buClr>
                <a:buFont typeface="Arial" pitchFamily="34" charset="0"/>
                <a:buNone/>
              </a:pPr>
              <a:endParaRPr lang="ru-RU" altLang="ru-RU" sz="1000">
                <a:solidFill>
                  <a:srgbClr val="00775B"/>
                </a:solidFill>
              </a:endParaRPr>
            </a:p>
          </p:txBody>
        </p:sp>
        <p:sp>
          <p:nvSpPr>
            <p:cNvPr id="30750" name="Google Shape;123;p28"/>
            <p:cNvSpPr>
              <a:spLocks noChangeArrowheads="1"/>
            </p:cNvSpPr>
            <p:nvPr/>
          </p:nvSpPr>
          <p:spPr bwMode="auto">
            <a:xfrm rot="10800000">
              <a:off x="474436" y="383211"/>
              <a:ext cx="410700" cy="472800"/>
            </a:xfrm>
            <a:prstGeom prst="chevron">
              <a:avLst>
                <a:gd name="adj" fmla="val 50000"/>
              </a:avLst>
            </a:prstGeom>
            <a:solidFill>
              <a:srgbClr val="888888"/>
            </a:solidFill>
            <a:ln w="9525">
              <a:noFill/>
              <a:miter lim="800000"/>
              <a:headEnd/>
              <a:tailEnd/>
            </a:ln>
          </p:spPr>
          <p:txBody>
            <a:bodyPr lIns="62200" tIns="31100" rIns="62200" bIns="31100" anchor="ctr"/>
            <a:lstStyle/>
            <a:p>
              <a:pPr algn="ctr" eaLnBrk="1" hangingPunct="1">
                <a:buClr>
                  <a:srgbClr val="000000"/>
                </a:buClr>
                <a:buFont typeface="Arial" pitchFamily="34" charset="0"/>
                <a:buNone/>
              </a:pPr>
              <a:endParaRPr lang="ru-RU" altLang="ru-RU" sz="1000">
                <a:solidFill>
                  <a:srgbClr val="00775B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9" y="107951"/>
            <a:ext cx="27019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6"/>
          <p:cNvSpPr/>
          <p:nvPr/>
        </p:nvSpPr>
        <p:spPr>
          <a:xfrm>
            <a:off x="82551" y="175684"/>
            <a:ext cx="27019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1" lang="ru-RU" altLang="zh-CN" sz="2000" b="1" kern="0" dirty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Модуль пространственной диагностики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556792"/>
            <a:ext cx="200025" cy="266700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sz="952" kern="0">
              <a:solidFill>
                <a:srgbClr val="E5DFCC"/>
              </a:solidFill>
              <a:sym typeface="Arial"/>
            </a:endParaRPr>
          </a:p>
        </p:txBody>
      </p:sp>
      <p:pic>
        <p:nvPicPr>
          <p:cNvPr id="32774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8810625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3"/>
          <p:cNvSpPr txBox="1">
            <a:spLocks noChangeArrowheads="1"/>
          </p:cNvSpPr>
          <p:nvPr/>
        </p:nvSpPr>
        <p:spPr bwMode="auto">
          <a:xfrm>
            <a:off x="150814" y="2012952"/>
            <a:ext cx="8607425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17463" algn="just">
              <a:spcAft>
                <a:spcPts val="1200"/>
              </a:spcAft>
              <a:buFont typeface="Wingdings" pitchFamily="2" charset="2"/>
              <a:buChar char="q"/>
              <a:tabLst>
                <a:tab pos="452438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Пространственно-предметные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критерии (открытость, структурированность, упорядоченность, предметно-вещное наполнение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);</a:t>
            </a:r>
          </a:p>
          <a:p>
            <a:pPr marL="285750" indent="-17463" algn="just">
              <a:spcAft>
                <a:spcPts val="1200"/>
              </a:spcAft>
              <a:buFont typeface="Wingdings" pitchFamily="2" charset="2"/>
              <a:buChar char="q"/>
              <a:tabLst>
                <a:tab pos="452438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Социально-психологические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(нравственный климат, характере взаимодействий, безопасность, комфортность);</a:t>
            </a:r>
          </a:p>
          <a:p>
            <a:pPr marL="285750" indent="-17463" algn="just">
              <a:spcAft>
                <a:spcPts val="1200"/>
              </a:spcAft>
              <a:buFont typeface="Wingdings" pitchFamily="2" charset="2"/>
              <a:buChar char="q"/>
              <a:tabLst>
                <a:tab pos="452438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Информационные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(источники и содержание информационного влияния, коммуникационные связи);</a:t>
            </a:r>
          </a:p>
          <a:p>
            <a:pPr marL="285750" indent="-17463" algn="just">
              <a:spcAft>
                <a:spcPts val="1200"/>
              </a:spcAft>
              <a:buFont typeface="Wingdings" pitchFamily="2" charset="2"/>
              <a:buChar char="q"/>
              <a:tabLst>
                <a:tab pos="452438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Педагогические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(общекультурный фон, система ценностных ориентаций, воспитательные традиции, эстетическое направление);</a:t>
            </a:r>
          </a:p>
          <a:p>
            <a:pPr marL="285750" indent="-17463" algn="just">
              <a:spcAft>
                <a:spcPts val="1200"/>
              </a:spcAft>
              <a:buFont typeface="Wingdings" pitchFamily="2" charset="2"/>
              <a:buChar char="q"/>
              <a:tabLst>
                <a:tab pos="452438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Динамические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темпо-ритмичные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характеристики, тенденции развития воспитательного процесса);</a:t>
            </a:r>
          </a:p>
          <a:p>
            <a:pPr marL="285750" indent="-17463" algn="just">
              <a:spcAft>
                <a:spcPts val="1200"/>
              </a:spcAft>
              <a:buFont typeface="Wingdings" pitchFamily="2" charset="2"/>
              <a:buChar char="q"/>
              <a:tabLst>
                <a:tab pos="452438" algn="l"/>
              </a:tabLst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Событийные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(ситуации и события, которые предполагает конкретная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среда)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1484784"/>
            <a:ext cx="55126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000" dirty="0" smtClean="0"/>
              <a:t>Анализ качества ВП по критериям:</a:t>
            </a:r>
            <a:endParaRPr lang="ru-RU" sz="2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0"/>
            <a:ext cx="6054725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43808" y="0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b="1" dirty="0" smtClean="0"/>
              <a:t>Цель: </a:t>
            </a:r>
            <a:r>
              <a:rPr lang="ru-RU" dirty="0" smtClean="0"/>
              <a:t>диагностика потенциальных возможностей и рисков воспитательного пространства в контексте реализации ИОМ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6" y="381000"/>
            <a:ext cx="2701925" cy="255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6"/>
          <p:cNvSpPr/>
          <p:nvPr/>
        </p:nvSpPr>
        <p:spPr>
          <a:xfrm>
            <a:off x="341314" y="967317"/>
            <a:ext cx="27019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1" lang="ru-RU" altLang="zh-CN" sz="2000" b="1" kern="0" dirty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Модуль пространственной диагностики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3239" y="1388534"/>
            <a:ext cx="200025" cy="266700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sz="952" kern="0">
              <a:solidFill>
                <a:srgbClr val="E5DFCC"/>
              </a:solidFill>
              <a:sym typeface="Arial"/>
            </a:endParaRPr>
          </a:p>
        </p:txBody>
      </p:sp>
      <p:pic>
        <p:nvPicPr>
          <p:cNvPr id="33798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9" y="3295651"/>
            <a:ext cx="8810625" cy="255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Box 3"/>
          <p:cNvSpPr txBox="1">
            <a:spLocks noChangeArrowheads="1"/>
          </p:cNvSpPr>
          <p:nvPr/>
        </p:nvSpPr>
        <p:spPr bwMode="auto">
          <a:xfrm>
            <a:off x="341313" y="3632201"/>
            <a:ext cx="843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9788" y="1255184"/>
            <a:ext cx="4572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00"/>
                </a:solidFill>
              </a:rPr>
              <a:t>Шаг </a:t>
            </a:r>
            <a:r>
              <a:rPr lang="ru-RU" sz="2000" b="1" dirty="0" smtClean="0">
                <a:solidFill>
                  <a:srgbClr val="003300"/>
                </a:solidFill>
              </a:rPr>
              <a:t>2.</a:t>
            </a:r>
            <a:r>
              <a:rPr lang="ru-RU" sz="2000" dirty="0" smtClean="0">
                <a:solidFill>
                  <a:srgbClr val="003300"/>
                </a:solidFill>
              </a:rPr>
              <a:t> Анализ </a:t>
            </a:r>
            <a:r>
              <a:rPr lang="ru-RU" sz="2000" dirty="0" err="1" smtClean="0">
                <a:solidFill>
                  <a:srgbClr val="003300"/>
                </a:solidFill>
              </a:rPr>
              <a:t>дефицитарных</a:t>
            </a:r>
            <a:r>
              <a:rPr lang="ru-RU" sz="2000" dirty="0" smtClean="0">
                <a:solidFill>
                  <a:srgbClr val="003300"/>
                </a:solidFill>
              </a:rPr>
              <a:t> зон и точек опор в воспитательном пространстве школы</a:t>
            </a:r>
            <a:endParaRPr lang="ru-RU" sz="2000" dirty="0" smtClean="0"/>
          </a:p>
          <a:p>
            <a:pPr>
              <a:defRPr/>
            </a:pPr>
            <a:endParaRPr lang="ru-RU" sz="2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573016"/>
            <a:ext cx="66967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Courier New" pitchFamily="49" charset="0"/>
              <a:buChar char="o"/>
            </a:pPr>
            <a:r>
              <a:rPr lang="ru-RU" dirty="0" smtClean="0"/>
              <a:t>Выбор образовательных альтернатив</a:t>
            </a:r>
          </a:p>
          <a:p>
            <a:pPr marL="355600" indent="-355600">
              <a:spcAft>
                <a:spcPts val="1200"/>
              </a:spcAft>
              <a:buFont typeface="Courier New" pitchFamily="49" charset="0"/>
              <a:buChar char="o"/>
            </a:pPr>
            <a:r>
              <a:rPr lang="ru-RU" dirty="0" smtClean="0"/>
              <a:t>Наличие возможностей для организации персональных траекторий обучающихся</a:t>
            </a:r>
          </a:p>
          <a:p>
            <a:pPr marL="355600" indent="-355600">
              <a:spcAft>
                <a:spcPts val="1200"/>
              </a:spcAft>
              <a:buFont typeface="Courier New" pitchFamily="49" charset="0"/>
              <a:buChar char="o"/>
            </a:pPr>
            <a:r>
              <a:rPr lang="ru-RU" dirty="0" smtClean="0"/>
              <a:t>Субъектная позиция обучающихся</a:t>
            </a:r>
            <a:endParaRPr lang="ru-RU" dirty="0" smtClean="0">
              <a:ea typeface="Calibri"/>
              <a:cs typeface="Times New Roman"/>
            </a:endParaRPr>
          </a:p>
          <a:p>
            <a:r>
              <a:rPr lang="ru-RU" dirty="0" smtClean="0"/>
              <a:t>  </a:t>
            </a:r>
            <a:endParaRPr lang="ru-RU" dirty="0" smtClean="0">
              <a:ea typeface="Calibri"/>
              <a:cs typeface="Times New Roman"/>
            </a:endParaRPr>
          </a:p>
          <a:p>
            <a:endParaRPr lang="ru-RU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862" b="5093"/>
          <a:stretch>
            <a:fillRect/>
          </a:stretch>
        </p:blipFill>
        <p:spPr>
          <a:xfrm>
            <a:off x="395536" y="0"/>
            <a:ext cx="8585292" cy="6093296"/>
          </a:xfrm>
        </p:spPr>
      </p:pic>
      <p:sp>
        <p:nvSpPr>
          <p:cNvPr id="5" name="TextBox 4"/>
          <p:cNvSpPr txBox="1"/>
          <p:nvPr/>
        </p:nvSpPr>
        <p:spPr>
          <a:xfrm>
            <a:off x="3563888" y="5445224"/>
            <a:ext cx="4896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Источник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 слайда: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Innopolis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University, 2020</a:t>
            </a: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сильных и </a:t>
            </a:r>
            <a:r>
              <a:rPr lang="ru-RU" dirty="0" err="1" smtClean="0"/>
              <a:t>дефицитарных</a:t>
            </a:r>
            <a:r>
              <a:rPr lang="ru-RU" dirty="0" smtClean="0"/>
              <a:t> зон воспитательного пространства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1182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dirty="0"/>
                        <a:t>Позиция анализа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/>
                        <a:t>Есть запрос у обучающегося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dirty="0"/>
                        <a:t>Есть возможность в образовательном пространстве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dirty="0"/>
                        <a:t>Выбор образовательных альтернатив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/>
                        <a:t>Выбор видов деятельности на уроке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/>
                        <a:t>Выбор предметов </a:t>
                      </a:r>
                      <a:r>
                        <a:rPr lang="en-US" sz="1800"/>
                        <a:t>(</a:t>
                      </a:r>
                      <a:r>
                        <a:rPr lang="ru-RU" sz="1800"/>
                        <a:t>деятельности</a:t>
                      </a:r>
                      <a:r>
                        <a:rPr lang="en-US" sz="1800"/>
                        <a:t>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/>
                        <a:t>Выбор педагогов по предметам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/>
                        <a:t>Выбор темпа реализации заданий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dirty="0"/>
                        <a:t>Выбор секций, кружков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Анализ сильных и </a:t>
            </a:r>
            <a:r>
              <a:rPr lang="ru-RU" dirty="0" err="1" smtClean="0"/>
              <a:t>дефицитарных</a:t>
            </a:r>
            <a:r>
              <a:rPr lang="ru-RU" dirty="0" smtClean="0"/>
              <a:t> зон воспитательного пространства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229600" cy="530961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/>
                        <a:t>Позиция анализа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/>
                        <a:t>Есть запрос у обучающегося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/>
                        <a:t>Есть возможность в образовательном пространстве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/>
                        <a:t>Наличие возможностей для организации персональных траекторий обучающихся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/>
                        <a:t>Спортивное направление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/>
                        <a:t>Волонтерское направление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/>
                        <a:t>Научно-исследовательское направление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/>
                        <a:t>Экологическое направление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/>
                        <a:t>Культурно-творческое направление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/>
                        <a:t>Гражданско-патриотическое направление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/>
                        <a:t>Техническое творчество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/>
                        <a:t>Факультативы и кружки по предметам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/>
                        <a:t>Детско-взрослые сообщества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Анализ сильных и </a:t>
            </a:r>
            <a:r>
              <a:rPr lang="ru-RU" dirty="0" err="1" smtClean="0"/>
              <a:t>дефицитарных</a:t>
            </a:r>
            <a:r>
              <a:rPr lang="ru-RU" dirty="0" smtClean="0"/>
              <a:t> зон воспитательного пространства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229600" cy="415645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dirty="0"/>
                        <a:t>Позиция анализа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dirty="0"/>
                        <a:t>Есть запрос у обучающегося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dirty="0"/>
                        <a:t>Есть возможность в образовательном пространстве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dirty="0"/>
                        <a:t>Субъектная позиция обучающихся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/>
                        <a:t>Инициатива обучающихся по созданию образовательных событий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/>
                        <a:t>Школьное самоуправление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/>
                        <a:t>Открытая конференция с администрацией с возможностью задать вопрос обучающимися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6" y="381000"/>
            <a:ext cx="2701925" cy="255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6"/>
          <p:cNvSpPr/>
          <p:nvPr/>
        </p:nvSpPr>
        <p:spPr>
          <a:xfrm>
            <a:off x="341314" y="967317"/>
            <a:ext cx="27019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1" lang="ru-RU" altLang="zh-CN" sz="2000" b="1" kern="0" dirty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Модуль пространственной диагностики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3239" y="1388534"/>
            <a:ext cx="200025" cy="266700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sz="952" kern="0">
              <a:solidFill>
                <a:srgbClr val="E5DFCC"/>
              </a:solidFill>
              <a:sym typeface="Arial"/>
            </a:endParaRPr>
          </a:p>
        </p:txBody>
      </p:sp>
      <p:pic>
        <p:nvPicPr>
          <p:cNvPr id="33798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9" y="2852937"/>
            <a:ext cx="8810625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Box 3"/>
          <p:cNvSpPr txBox="1">
            <a:spLocks noChangeArrowheads="1"/>
          </p:cNvSpPr>
          <p:nvPr/>
        </p:nvSpPr>
        <p:spPr bwMode="auto">
          <a:xfrm>
            <a:off x="341313" y="3632201"/>
            <a:ext cx="843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9788" y="1255184"/>
            <a:ext cx="4572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00"/>
                </a:solidFill>
              </a:rPr>
              <a:t>Шаг </a:t>
            </a:r>
            <a:r>
              <a:rPr lang="ru-RU" sz="2000" b="1" dirty="0" smtClean="0">
                <a:solidFill>
                  <a:srgbClr val="003300"/>
                </a:solidFill>
              </a:rPr>
              <a:t>3</a:t>
            </a:r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smtClean="0"/>
              <a:t>Проведение </a:t>
            </a:r>
            <a:r>
              <a:rPr lang="ru-RU" sz="2000" dirty="0" err="1" smtClean="0"/>
              <a:t>swot</a:t>
            </a:r>
            <a:r>
              <a:rPr lang="ru-RU" sz="2000" dirty="0" smtClean="0"/>
              <a:t>–анализа образовательного (воспитательного) пространства </a:t>
            </a:r>
          </a:p>
          <a:p>
            <a:pPr>
              <a:defRPr/>
            </a:pPr>
            <a:endParaRPr lang="ru-RU" sz="2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одержимое 5"/>
          <p:cNvGraphicFramePr>
            <a:graphicFrameLocks/>
          </p:cNvGraphicFramePr>
          <p:nvPr/>
        </p:nvGraphicFramePr>
        <p:xfrm>
          <a:off x="1259632" y="3212976"/>
          <a:ext cx="6607458" cy="3353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7865"/>
                <a:gridCol w="2452252"/>
                <a:gridCol w="2357341"/>
              </a:tblGrid>
              <a:tr h="5161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9pPr>
                    </a:lstStyle>
                    <a:p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</a:rPr>
                        <a:t> 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9pPr>
                    </a:lstStyle>
                    <a:p>
                      <a:r>
                        <a:rPr kumimoji="0" lang="ru-RU" sz="1800" b="1" kern="1200" dirty="0">
                          <a:solidFill>
                            <a:srgbClr val="003300"/>
                          </a:solidFill>
                          <a:latin typeface="+mn-lt"/>
                        </a:rPr>
                        <a:t>Положительное влияние</a:t>
                      </a:r>
                      <a:endParaRPr lang="ru-RU" sz="1800" b="1" dirty="0">
                        <a:solidFill>
                          <a:srgbClr val="003300"/>
                        </a:solidFill>
                        <a:latin typeface="+mn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1" i="0" u="none" strike="noStrike" cap="none">
                          <a:solidFill>
                            <a:schemeClr val="lt1"/>
                          </a:solidFill>
                          <a:latin typeface="Book Antiqua"/>
                          <a:sym typeface="Arial"/>
                        </a:defRPr>
                      </a:lvl9pPr>
                    </a:lstStyle>
                    <a:p>
                      <a:r>
                        <a:rPr kumimoji="0" lang="ru-RU" sz="1800" b="1" kern="1200" dirty="0">
                          <a:solidFill>
                            <a:srgbClr val="003300"/>
                          </a:solidFill>
                          <a:latin typeface="+mn-lt"/>
                        </a:rPr>
                        <a:t>Отрицательное влияние</a:t>
                      </a:r>
                      <a:endParaRPr lang="ru-RU" sz="1800" b="1" dirty="0">
                        <a:solidFill>
                          <a:srgbClr val="003300"/>
                        </a:solidFill>
                        <a:latin typeface="+mn-lt"/>
                      </a:endParaRPr>
                    </a:p>
                  </a:txBody>
                  <a:tcPr marT="60960" marB="60960"/>
                </a:tc>
              </a:tr>
              <a:tr h="11894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9pPr>
                    </a:lstStyle>
                    <a:p>
                      <a:r>
                        <a:rPr kumimoji="0" lang="ru-RU" sz="1800" b="1" kern="1200" dirty="0">
                          <a:solidFill>
                            <a:srgbClr val="003300"/>
                          </a:solidFill>
                          <a:latin typeface="+mn-lt"/>
                        </a:rPr>
                        <a:t>Внутренние</a:t>
                      </a:r>
                      <a:r>
                        <a:rPr kumimoji="0" lang="ru-RU" sz="1800" b="1" kern="1200" baseline="0" dirty="0">
                          <a:solidFill>
                            <a:srgbClr val="003300"/>
                          </a:solidFill>
                          <a:latin typeface="+mn-lt"/>
                        </a:rPr>
                        <a:t> факторы</a:t>
                      </a:r>
                      <a:endParaRPr lang="ru-RU" sz="1800" b="1" dirty="0">
                        <a:solidFill>
                          <a:srgbClr val="003300"/>
                        </a:solidFill>
                        <a:latin typeface="+mn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9pPr>
                    </a:lstStyle>
                    <a:p>
                      <a:r>
                        <a:rPr kumimoji="0" lang="ru-RU" sz="1800" b="0" kern="1200" dirty="0">
                          <a:solidFill>
                            <a:schemeClr val="dk1"/>
                          </a:solidFill>
                          <a:latin typeface="+mn-lt"/>
                        </a:rPr>
                        <a:t>Сильные стороны образовательного учреждения  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9pPr>
                    </a:lstStyle>
                    <a:p>
                      <a:r>
                        <a:rPr kumimoji="0" lang="ru-RU" sz="1800" b="0" kern="1200" dirty="0">
                          <a:solidFill>
                            <a:schemeClr val="dk1"/>
                          </a:solidFill>
                          <a:latin typeface="+mn-lt"/>
                        </a:rPr>
                        <a:t>Слабые стороны образовательного учреждения  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marT="60960" marB="60960"/>
                </a:tc>
              </a:tr>
              <a:tr h="141392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9pPr>
                    </a:lstStyle>
                    <a:p>
                      <a:r>
                        <a:rPr kumimoji="0" lang="ru-RU" sz="1800" b="1" kern="1200" dirty="0">
                          <a:solidFill>
                            <a:srgbClr val="003300"/>
                          </a:solidFill>
                          <a:latin typeface="+mn-lt"/>
                        </a:rPr>
                        <a:t>Внешние факторы</a:t>
                      </a:r>
                      <a:endParaRPr lang="ru-RU" sz="1800" b="1" dirty="0">
                        <a:solidFill>
                          <a:srgbClr val="003300"/>
                        </a:solidFill>
                        <a:latin typeface="+mn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9pPr>
                    </a:lstStyle>
                    <a:p>
                      <a:r>
                        <a:rPr kumimoji="0" lang="ru-RU" sz="1800" b="0" kern="1200" dirty="0">
                          <a:solidFill>
                            <a:schemeClr val="dk1"/>
                          </a:solidFill>
                          <a:latin typeface="+mn-lt"/>
                        </a:rPr>
                        <a:t>Внешние возможности поддержки образовательных усилий учреждения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952" b="0" i="0" u="none" strike="noStrike" cap="none">
                          <a:solidFill>
                            <a:schemeClr val="dk1"/>
                          </a:solidFill>
                          <a:latin typeface="Book Antiqua"/>
                          <a:sym typeface="Arial"/>
                        </a:defRPr>
                      </a:lvl9pPr>
                    </a:lstStyle>
                    <a:p>
                      <a:r>
                        <a:rPr kumimoji="0" lang="ru-RU" sz="1800" b="0" kern="1200" dirty="0">
                          <a:solidFill>
                            <a:schemeClr val="dk1"/>
                          </a:solidFill>
                          <a:latin typeface="+mn-lt"/>
                        </a:rPr>
                        <a:t>Внешние возможности поддержки образовательных</a:t>
                      </a:r>
                      <a:r>
                        <a:rPr kumimoji="0" lang="ru-RU" sz="1800" b="0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kumimoji="0" lang="ru-RU" sz="1800" b="0" kern="1200" dirty="0">
                          <a:solidFill>
                            <a:schemeClr val="dk1"/>
                          </a:solidFill>
                          <a:latin typeface="+mn-lt"/>
                        </a:rPr>
                        <a:t>усилий учреждения</a:t>
                      </a:r>
                      <a:endParaRPr lang="ru-RU" sz="1800" b="0" dirty="0">
                        <a:latin typeface="+mn-lt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2589" y="980017"/>
            <a:ext cx="6054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9" y="120652"/>
            <a:ext cx="2701925" cy="309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6"/>
          <p:cNvSpPr/>
          <p:nvPr/>
        </p:nvSpPr>
        <p:spPr>
          <a:xfrm>
            <a:off x="147639" y="315385"/>
            <a:ext cx="27019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1" lang="ru-RU" altLang="zh-CN" sz="2000" b="1" kern="0" dirty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Модуль построения перспективы развития образовательного пространства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22589" y="338668"/>
            <a:ext cx="200025" cy="268817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sz="952" kern="0">
              <a:solidFill>
                <a:srgbClr val="E5DFCC"/>
              </a:solidFill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5451" y="999067"/>
            <a:ext cx="605631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/>
              <a:t>Цель: </a:t>
            </a:r>
          </a:p>
          <a:p>
            <a:pPr>
              <a:defRPr/>
            </a:pPr>
            <a:r>
              <a:rPr lang="ru-RU" sz="1800" dirty="0" smtClean="0"/>
              <a:t>Проектирование карты возможностей воспитательного пространства школы</a:t>
            </a:r>
            <a:endParaRPr lang="ru-RU" sz="1800" dirty="0"/>
          </a:p>
        </p:txBody>
      </p:sp>
      <p:pic>
        <p:nvPicPr>
          <p:cNvPr id="36872" name="Рисунок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883443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Box 10"/>
          <p:cNvSpPr txBox="1">
            <a:spLocks noChangeArrowheads="1"/>
          </p:cNvSpPr>
          <p:nvPr/>
        </p:nvSpPr>
        <p:spPr bwMode="auto">
          <a:xfrm>
            <a:off x="187325" y="3367617"/>
            <a:ext cx="8591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u="sng" dirty="0">
                <a:solidFill>
                  <a:srgbClr val="003300"/>
                </a:solidFill>
              </a:rPr>
              <a:t>Шаг 1.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dirty="0" smtClean="0"/>
              <a:t>Соотнесение ожиданий субъектов и возможностей воспитательного  пространства школы</a:t>
            </a:r>
            <a:endParaRPr lang="ru-RU" dirty="0"/>
          </a:p>
        </p:txBody>
      </p:sp>
      <p:sp>
        <p:nvSpPr>
          <p:cNvPr id="36874" name="TextBox 13"/>
          <p:cNvSpPr txBox="1">
            <a:spLocks noChangeArrowheads="1"/>
          </p:cNvSpPr>
          <p:nvPr/>
        </p:nvSpPr>
        <p:spPr bwMode="auto">
          <a:xfrm>
            <a:off x="179512" y="4293096"/>
            <a:ext cx="8523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u="sng" dirty="0">
                <a:solidFill>
                  <a:srgbClr val="003300"/>
                </a:solidFill>
              </a:rPr>
              <a:t>Шаг 2.</a:t>
            </a:r>
            <a:r>
              <a:rPr lang="ru-RU" b="1" dirty="0">
                <a:solidFill>
                  <a:srgbClr val="003300"/>
                </a:solidFill>
              </a:rPr>
              <a:t> </a:t>
            </a:r>
            <a:r>
              <a:rPr lang="ru-RU" dirty="0"/>
              <a:t>Выработка системы критериев и показателей эффективности карты возможностей образовательной организации.</a:t>
            </a:r>
          </a:p>
        </p:txBody>
      </p:sp>
      <p:sp>
        <p:nvSpPr>
          <p:cNvPr id="36875" name="TextBox 15"/>
          <p:cNvSpPr txBox="1">
            <a:spLocks noChangeArrowheads="1"/>
          </p:cNvSpPr>
          <p:nvPr/>
        </p:nvSpPr>
        <p:spPr bwMode="auto">
          <a:xfrm>
            <a:off x="251520" y="5157192"/>
            <a:ext cx="85915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 dirty="0">
                <a:solidFill>
                  <a:srgbClr val="003300"/>
                </a:solidFill>
              </a:rPr>
              <a:t>Шаг 3. </a:t>
            </a:r>
            <a:r>
              <a:rPr lang="ru-RU" dirty="0"/>
              <a:t>Предварительная экспертиза замысла событийного графика ИОМ. </a:t>
            </a:r>
          </a:p>
          <a:p>
            <a:r>
              <a:rPr lang="ru-RU" dirty="0"/>
              <a:t>Оценка кадрового обеспечения. Оценка технического обеспечения. Оценка возможностей и рисков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6" y="381000"/>
            <a:ext cx="2701925" cy="255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6"/>
          <p:cNvSpPr/>
          <p:nvPr/>
        </p:nvSpPr>
        <p:spPr>
          <a:xfrm>
            <a:off x="323528" y="764704"/>
            <a:ext cx="27019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21883">
              <a:buClr>
                <a:srgbClr val="000000"/>
              </a:buClr>
              <a:defRPr/>
            </a:pPr>
            <a:r>
              <a:rPr kumimoji="1" lang="ru-RU" altLang="zh-CN" sz="2000" b="1" kern="0" dirty="0" smtClean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Модуль построения перспективы развития образовательного пространства</a:t>
            </a:r>
            <a:endParaRPr kumimoji="1" lang="ru-RU" altLang="zh-CN" sz="2000" b="1" kern="0" dirty="0">
              <a:solidFill>
                <a:srgbClr val="EBE5D9"/>
              </a:solidFill>
              <a:latin typeface="TT Norms Heavy" panose="02000503030000020003" pitchFamily="2" charset="0"/>
              <a:ea typeface="微软雅黑" panose="020B0503020204020204" pitchFamily="34" charset="-122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3239" y="1388534"/>
            <a:ext cx="200025" cy="266700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sz="952" kern="0">
              <a:solidFill>
                <a:srgbClr val="E5DFCC"/>
              </a:solidFill>
              <a:sym typeface="Arial"/>
            </a:endParaRPr>
          </a:p>
        </p:txBody>
      </p:sp>
      <p:sp>
        <p:nvSpPr>
          <p:cNvPr id="33799" name="TextBox 3"/>
          <p:cNvSpPr txBox="1">
            <a:spLocks noChangeArrowheads="1"/>
          </p:cNvSpPr>
          <p:nvPr/>
        </p:nvSpPr>
        <p:spPr bwMode="auto">
          <a:xfrm>
            <a:off x="341313" y="3632201"/>
            <a:ext cx="843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332656"/>
            <a:ext cx="5112568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>
                <a:solidFill>
                  <a:srgbClr val="003300"/>
                </a:solidFill>
              </a:rPr>
              <a:t>Шаг </a:t>
            </a:r>
            <a:r>
              <a:rPr lang="ru-RU" b="1" u="sng" dirty="0" smtClean="0">
                <a:solidFill>
                  <a:srgbClr val="003300"/>
                </a:solidFill>
              </a:rPr>
              <a:t>4.</a:t>
            </a:r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Составление сетки событий. В ходе разработки  графика ИОМ осмысливаются стратегические приоритеты в контексте становления личности обучающегося. Разрабатывается вариативность событийных векторов ИОМ. Учитывается масштаб, направления деятельности.</a:t>
            </a:r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 smtClean="0"/>
          </a:p>
          <a:p>
            <a:pPr>
              <a:defRPr/>
            </a:pPr>
            <a:endParaRPr lang="ru-RU" sz="2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3" descr="UoB Connections v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140968"/>
            <a:ext cx="4472094" cy="298298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3528" y="306896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Продукт модуля:</a:t>
            </a:r>
          </a:p>
          <a:p>
            <a:pPr>
              <a:spcAft>
                <a:spcPts val="120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Карта возможностей воспитательного пространства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Информирование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Навигация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Сопровождение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Формы детско-взрослых сообществ?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Дискуссионные площадки</a:t>
            </a:r>
          </a:p>
          <a:p>
            <a:pPr marL="0" indent="0">
              <a:buNone/>
            </a:pPr>
            <a:r>
              <a:rPr lang="ru-RU" dirty="0" smtClean="0"/>
              <a:t>Научные объединения</a:t>
            </a:r>
          </a:p>
          <a:p>
            <a:pPr marL="0" indent="0">
              <a:buNone/>
            </a:pPr>
            <a:r>
              <a:rPr lang="ru-RU" dirty="0" smtClean="0"/>
              <a:t>Проектные группы</a:t>
            </a:r>
          </a:p>
          <a:p>
            <a:pPr marL="0" indent="0">
              <a:buNone/>
            </a:pPr>
            <a:r>
              <a:rPr lang="ru-RU" dirty="0" smtClean="0"/>
              <a:t>Творческие объединения</a:t>
            </a:r>
          </a:p>
          <a:p>
            <a:pPr marL="0" indent="0">
              <a:buNone/>
            </a:pPr>
            <a:r>
              <a:rPr lang="ru-RU" dirty="0" smtClean="0"/>
              <a:t>Социальные движения (</a:t>
            </a:r>
            <a:r>
              <a:rPr lang="ru-RU" dirty="0" err="1" smtClean="0"/>
              <a:t>волонтерство</a:t>
            </a:r>
            <a:r>
              <a:rPr lang="ru-RU" dirty="0" smtClean="0"/>
              <a:t>, социальное проектирование)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collaboration_too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556792"/>
            <a:ext cx="2987040" cy="1679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возможностей города</a:t>
            </a:r>
            <a:endParaRPr lang="ru-RU" dirty="0"/>
          </a:p>
        </p:txBody>
      </p:sp>
      <p:pic>
        <p:nvPicPr>
          <p:cNvPr id="4" name="Содержимое 3" descr="karta-nizhnego-novgoro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7" y="1600200"/>
            <a:ext cx="72008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564x/40/57/67/40576788c536e9d6b40e5dd0eca40e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346"/>
          <a:stretch/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pinimg.com/564x/f5/6d/26/f56d26c39c827bef3339789191c8e4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137"/>
          <a:stretch/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63500">
            <a:solidFill>
              <a:srgbClr val="70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63500">
            <a:solidFill>
              <a:srgbClr val="70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 rot="18914293">
            <a:off x="3099943" y="1457672"/>
            <a:ext cx="2944114" cy="3942658"/>
          </a:xfrm>
          <a:prstGeom prst="rect">
            <a:avLst/>
          </a:prstGeom>
          <a:solidFill>
            <a:srgbClr val="707373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3" rIns="76805" bIns="38403" rtlCol="0" anchor="ctr"/>
          <a:lstStyle/>
          <a:p>
            <a:pPr algn="ctr" defTabSz="768053">
              <a:defRPr/>
            </a:pPr>
            <a:endParaRPr lang="ru-RU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Текст 2"/>
          <p:cNvSpPr txBox="1">
            <a:spLocks/>
          </p:cNvSpPr>
          <p:nvPr/>
        </p:nvSpPr>
        <p:spPr>
          <a:xfrm>
            <a:off x="5061905" y="290341"/>
            <a:ext cx="3800163" cy="2901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394" tIns="102394" rIns="102394" bIns="102394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4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20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198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1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1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1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1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1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1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2581" lvl="0" indent="0" algn="l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Модуль реализации образовательных событий  </a:t>
            </a:r>
          </a:p>
          <a:p>
            <a:pPr marL="72581" lvl="0" indent="0" algn="l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индивидуального </a:t>
            </a:r>
          </a:p>
          <a:p>
            <a:pPr marL="72581" lvl="0" indent="0" algn="l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образовательного маршрута обучающегося</a:t>
            </a:r>
          </a:p>
        </p:txBody>
      </p:sp>
      <p:sp>
        <p:nvSpPr>
          <p:cNvPr id="55" name="Текст 2"/>
          <p:cNvSpPr txBox="1">
            <a:spLocks/>
          </p:cNvSpPr>
          <p:nvPr/>
        </p:nvSpPr>
        <p:spPr>
          <a:xfrm>
            <a:off x="123037" y="3692590"/>
            <a:ext cx="3800163" cy="2901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394" tIns="102394" rIns="102394" bIns="102394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4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20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1984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1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1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1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1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1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176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2581" lvl="0" indent="0" algn="l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Модуль построения </a:t>
            </a:r>
          </a:p>
          <a:p>
            <a:pPr marL="72581" lvl="0" indent="0" algn="l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индивидуального </a:t>
            </a:r>
          </a:p>
          <a:p>
            <a:pPr marL="72581" lvl="0" indent="0" algn="l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образовательного маршрута обучающегося</a:t>
            </a:r>
          </a:p>
          <a:p>
            <a:pPr marL="72581" indent="0" algn="l"/>
            <a:endParaRPr lang="ru-RU" sz="1400" dirty="0">
              <a:solidFill>
                <a:srgbClr val="6E6259"/>
              </a:solidFill>
              <a:latin typeface="TT Norms Regular" panose="02000503030000020003" pitchFamily="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2780928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2">
                    <a:lumMod val="90000"/>
                  </a:schemeClr>
                </a:solidFill>
              </a:rPr>
              <a:t>Событийно-деятельностный</a:t>
            </a:r>
            <a:r>
              <a:rPr lang="ru-RU" sz="2800" b="1" dirty="0" smtClean="0">
                <a:solidFill>
                  <a:schemeClr val="bg2">
                    <a:lumMod val="90000"/>
                  </a:schemeClr>
                </a:solidFill>
              </a:rPr>
              <a:t> блок</a:t>
            </a:r>
            <a:endParaRPr lang="ru-RU" sz="28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40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0475" y="937684"/>
            <a:ext cx="6483350" cy="222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156634"/>
            <a:ext cx="2509838" cy="309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6"/>
          <p:cNvSpPr/>
          <p:nvPr/>
        </p:nvSpPr>
        <p:spPr>
          <a:xfrm>
            <a:off x="285750" y="385234"/>
            <a:ext cx="219868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1" lang="ru-RU" altLang="zh-CN" sz="2000" b="1" kern="0" dirty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Модуль </a:t>
            </a:r>
            <a:r>
              <a:rPr kumimoji="1" lang="ru-RU" altLang="zh-CN" sz="2000" b="1" kern="0" dirty="0" smtClean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построения ИОМ ВД обучающегося</a:t>
            </a:r>
            <a:endParaRPr kumimoji="1" lang="ru-RU" altLang="zh-CN" sz="2000" b="1" kern="0" dirty="0">
              <a:solidFill>
                <a:srgbClr val="EBE5D9"/>
              </a:solidFill>
              <a:latin typeface="TT Norms Heavy" panose="02000503030000020003" pitchFamily="2" charset="0"/>
              <a:ea typeface="微软雅黑" panose="020B0503020204020204" pitchFamily="34" charset="-122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36864" y="294218"/>
            <a:ext cx="200025" cy="266700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sz="952" kern="0">
              <a:solidFill>
                <a:srgbClr val="E5DFCC"/>
              </a:solidFill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5101" y="980017"/>
            <a:ext cx="61499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/>
              <a:t>Цель: </a:t>
            </a:r>
            <a:r>
              <a:rPr lang="ru-RU" sz="1800" dirty="0" smtClean="0"/>
              <a:t>проектирование индивидуальных образовательных маршрутов </a:t>
            </a:r>
            <a:r>
              <a:rPr lang="ru-RU" sz="1800" dirty="0" err="1" smtClean="0"/>
              <a:t>внеучебной</a:t>
            </a:r>
            <a:r>
              <a:rPr lang="ru-RU" sz="1800" dirty="0" smtClean="0"/>
              <a:t> деятельности школьников</a:t>
            </a:r>
            <a:endParaRPr lang="ru-RU" sz="1800" dirty="0"/>
          </a:p>
        </p:txBody>
      </p:sp>
      <p:pic>
        <p:nvPicPr>
          <p:cNvPr id="25608" name="Рисунок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6" y="3293534"/>
            <a:ext cx="8945563" cy="340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Box 3"/>
          <p:cNvSpPr txBox="1">
            <a:spLocks noChangeArrowheads="1"/>
          </p:cNvSpPr>
          <p:nvPr/>
        </p:nvSpPr>
        <p:spPr bwMode="auto">
          <a:xfrm>
            <a:off x="185739" y="3312585"/>
            <a:ext cx="8834437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b="1" u="sng" dirty="0">
                <a:solidFill>
                  <a:srgbClr val="003300"/>
                </a:solidFill>
              </a:rPr>
              <a:t>Шаг 1</a:t>
            </a:r>
            <a:r>
              <a:rPr lang="ru-RU" sz="2000" dirty="0">
                <a:solidFill>
                  <a:srgbClr val="003300"/>
                </a:solidFill>
              </a:rPr>
              <a:t>. </a:t>
            </a:r>
            <a:r>
              <a:rPr lang="ru-RU" sz="2000" dirty="0" smtClean="0"/>
              <a:t>Внедрение навигатора по проектированию ИОМ ВД и педагогического сопровождения</a:t>
            </a:r>
          </a:p>
          <a:p>
            <a:pPr algn="just">
              <a:spcAft>
                <a:spcPts val="1200"/>
              </a:spcAft>
            </a:pPr>
            <a:r>
              <a:rPr lang="ru-RU" sz="2000" b="1" u="sng" dirty="0" smtClean="0">
                <a:solidFill>
                  <a:srgbClr val="003300"/>
                </a:solidFill>
              </a:rPr>
              <a:t>Шаг 2.</a:t>
            </a:r>
            <a:r>
              <a:rPr lang="ru-RU" sz="2000" b="1" dirty="0" smtClean="0">
                <a:solidFill>
                  <a:srgbClr val="003300"/>
                </a:solidFill>
              </a:rPr>
              <a:t> </a:t>
            </a:r>
            <a:r>
              <a:rPr lang="ru-RU" sz="2000" dirty="0" smtClean="0"/>
              <a:t>Рефлексивное </a:t>
            </a:r>
            <a:r>
              <a:rPr lang="ru-RU" sz="2000" dirty="0" err="1" smtClean="0"/>
              <a:t>самообследование</a:t>
            </a:r>
            <a:r>
              <a:rPr lang="ru-RU" sz="2000" dirty="0" smtClean="0"/>
              <a:t> обучающимся: определение своих мотивов и интересов</a:t>
            </a:r>
          </a:p>
          <a:p>
            <a:pPr algn="just">
              <a:spcAft>
                <a:spcPts val="1200"/>
              </a:spcAft>
            </a:pPr>
            <a:r>
              <a:rPr lang="ru-RU" sz="2000" b="1" u="sng" dirty="0" smtClean="0">
                <a:solidFill>
                  <a:srgbClr val="003300"/>
                </a:solidFill>
              </a:rPr>
              <a:t>Шаг 3.</a:t>
            </a:r>
            <a:r>
              <a:rPr lang="ru-RU" sz="2000" b="1" dirty="0" smtClean="0">
                <a:solidFill>
                  <a:srgbClr val="003300"/>
                </a:solidFill>
              </a:rPr>
              <a:t> </a:t>
            </a:r>
            <a:r>
              <a:rPr lang="ru-RU" sz="2000" dirty="0" smtClean="0"/>
              <a:t>Соотнесение обучающимся результатов </a:t>
            </a:r>
            <a:r>
              <a:rPr lang="ru-RU" sz="2000" dirty="0" err="1" smtClean="0"/>
              <a:t>самообследования</a:t>
            </a:r>
            <a:r>
              <a:rPr lang="ru-RU" sz="2000" dirty="0" smtClean="0"/>
              <a:t> с картой возможностей воспитательного пространства школы</a:t>
            </a:r>
          </a:p>
          <a:p>
            <a:pPr algn="just">
              <a:spcAft>
                <a:spcPts val="1200"/>
              </a:spcAft>
            </a:pPr>
            <a:r>
              <a:rPr lang="ru-RU" sz="2000" b="1" u="sng" dirty="0" smtClean="0">
                <a:solidFill>
                  <a:srgbClr val="003300"/>
                </a:solidFill>
              </a:rPr>
              <a:t>Шаг 4.</a:t>
            </a:r>
            <a:r>
              <a:rPr lang="ru-RU" sz="2000" b="1" dirty="0" smtClean="0">
                <a:solidFill>
                  <a:srgbClr val="003300"/>
                </a:solidFill>
              </a:rPr>
              <a:t> </a:t>
            </a:r>
            <a:r>
              <a:rPr lang="ru-RU" sz="2000" dirty="0" smtClean="0"/>
              <a:t>Инициация выбора образовательных событий карты возможностей воспитательного пространства школы – построение ИОМ ВД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sz="1800" dirty="0" smtClean="0"/>
              <a:t>  </a:t>
            </a:r>
            <a:endParaRPr lang="ru-RU" sz="1800" dirty="0"/>
          </a:p>
          <a:p>
            <a:pPr algn="just"/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БУДУЩЕЕ УЖЕ НАСТУПИЛО</a:t>
            </a:r>
            <a:endParaRPr lang="ru-RU" dirty="0"/>
          </a:p>
        </p:txBody>
      </p:sp>
      <p:pic>
        <p:nvPicPr>
          <p:cNvPr id="4" name="Содержимое 3" descr="5721c111a96da1545bda2d1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4784"/>
            <a:ext cx="8046156" cy="464137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107113" cy="78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6"/>
          <p:cNvSpPr/>
          <p:nvPr/>
        </p:nvSpPr>
        <p:spPr>
          <a:xfrm>
            <a:off x="219076" y="-112183"/>
            <a:ext cx="578326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1" lang="ru-RU" altLang="zh-CN" sz="2000" b="1" kern="0" dirty="0" smtClean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 </a:t>
            </a:r>
          </a:p>
          <a:p>
            <a:pPr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1" lang="ru-RU" altLang="zh-CN" sz="2000" b="1" kern="0" dirty="0" smtClean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Векторы ИОМ ВД</a:t>
            </a:r>
            <a:endParaRPr kumimoji="1" lang="ru-RU" altLang="zh-CN" sz="2000" b="1" kern="0" dirty="0">
              <a:solidFill>
                <a:srgbClr val="EBE5D9"/>
              </a:solidFill>
              <a:latin typeface="TT Norms Heavy" panose="02000503030000020003" pitchFamily="2" charset="0"/>
              <a:ea typeface="微软雅黑" panose="020B0503020204020204" pitchFamily="34" charset="-122"/>
              <a:cs typeface="Arial"/>
              <a:sym typeface="Arial"/>
            </a:endParaRPr>
          </a:p>
          <a:p>
            <a:pPr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umimoji="1" lang="ru-RU" altLang="zh-CN" sz="2000" b="1" kern="0" dirty="0">
              <a:solidFill>
                <a:srgbClr val="EBE5D9"/>
              </a:solidFill>
              <a:latin typeface="TT Norms Heavy" panose="02000503030000020003" pitchFamily="2" charset="0"/>
              <a:ea typeface="微软雅黑" panose="020B0503020204020204" pitchFamily="34" charset="-122"/>
              <a:cs typeface="Arial"/>
              <a:sym typeface="Arial"/>
            </a:endParaRPr>
          </a:p>
        </p:txBody>
      </p:sp>
      <p:pic>
        <p:nvPicPr>
          <p:cNvPr id="39941" name="Содержимое 6" descr="маршрутная кар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92717"/>
            <a:ext cx="8496944" cy="566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Сопровождение учащихся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conTutor (1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628800"/>
            <a:ext cx="3569092" cy="2160240"/>
          </a:xfrm>
        </p:spPr>
      </p:pic>
      <p:sp>
        <p:nvSpPr>
          <p:cNvPr id="5" name="TextBox 4"/>
          <p:cNvSpPr txBox="1"/>
          <p:nvPr/>
        </p:nvSpPr>
        <p:spPr>
          <a:xfrm>
            <a:off x="539552" y="1556792"/>
            <a:ext cx="504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 фазы: </a:t>
            </a:r>
          </a:p>
          <a:p>
            <a:r>
              <a:rPr lang="ru-RU" sz="2800" dirty="0" smtClean="0"/>
              <a:t>Поисковая </a:t>
            </a:r>
          </a:p>
          <a:p>
            <a:r>
              <a:rPr lang="ru-RU" sz="2800" dirty="0" smtClean="0"/>
              <a:t>Договорная </a:t>
            </a:r>
          </a:p>
          <a:p>
            <a:r>
              <a:rPr lang="ru-RU" sz="2800" dirty="0" err="1" smtClean="0"/>
              <a:t>Деятельностная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Рефлексивная </a:t>
            </a:r>
            <a:endParaRPr lang="ru-RU" sz="2800" dirty="0"/>
          </a:p>
        </p:txBody>
      </p:sp>
      <p:pic>
        <p:nvPicPr>
          <p:cNvPr id="7" name="Рисунок 6" descr="1_kgQ68r7X5jF25dofYfbKrQ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933056"/>
            <a:ext cx="7992888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107113" cy="78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6"/>
          <p:cNvSpPr/>
          <p:nvPr/>
        </p:nvSpPr>
        <p:spPr>
          <a:xfrm>
            <a:off x="107504" y="0"/>
            <a:ext cx="578326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1" lang="ru-RU" altLang="zh-CN" sz="2000" b="1" kern="0" dirty="0" smtClean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Инициация выбора событийного содержания ИОМ ВД</a:t>
            </a:r>
            <a:endParaRPr kumimoji="1" lang="ru-RU" altLang="zh-CN" sz="2000" b="1" kern="0" dirty="0">
              <a:solidFill>
                <a:srgbClr val="EBE5D9"/>
              </a:solidFill>
              <a:latin typeface="TT Norms Heavy" panose="02000503030000020003" pitchFamily="2" charset="0"/>
              <a:ea typeface="微软雅黑" panose="020B0503020204020204" pitchFamily="34" charset="-122"/>
              <a:cs typeface="Arial"/>
              <a:sym typeface="Arial"/>
            </a:endParaRPr>
          </a:p>
        </p:txBody>
      </p:sp>
      <p:pic>
        <p:nvPicPr>
          <p:cNvPr id="40965" name="Содержимое 4" descr="Копия маршрутная кар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07533"/>
            <a:ext cx="8352928" cy="585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0475" y="937684"/>
            <a:ext cx="6483350" cy="222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156634"/>
            <a:ext cx="2509838" cy="309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6"/>
          <p:cNvSpPr/>
          <p:nvPr/>
        </p:nvSpPr>
        <p:spPr>
          <a:xfrm>
            <a:off x="107504" y="385234"/>
            <a:ext cx="2520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1" lang="ru-RU" altLang="zh-CN" sz="2000" b="1" kern="0" dirty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Модуль </a:t>
            </a:r>
            <a:r>
              <a:rPr kumimoji="1" lang="ru-RU" altLang="zh-CN" sz="2000" b="1" kern="0" dirty="0" smtClean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реализации образовательных событий ИОМ ВД обучающегося</a:t>
            </a:r>
            <a:endParaRPr kumimoji="1" lang="ru-RU" altLang="zh-CN" sz="2000" b="1" kern="0" dirty="0">
              <a:solidFill>
                <a:srgbClr val="EBE5D9"/>
              </a:solidFill>
              <a:latin typeface="TT Norms Heavy" panose="02000503030000020003" pitchFamily="2" charset="0"/>
              <a:ea typeface="微软雅黑" panose="020B0503020204020204" pitchFamily="34" charset="-122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36864" y="294218"/>
            <a:ext cx="200025" cy="266700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sz="952" kern="0">
              <a:solidFill>
                <a:srgbClr val="E5DFCC"/>
              </a:solidFill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5101" y="980017"/>
            <a:ext cx="61499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dirty="0"/>
              <a:t>Цель: </a:t>
            </a:r>
            <a:r>
              <a:rPr lang="ru-RU" sz="1800" dirty="0" smtClean="0"/>
              <a:t>реализация событийного замысла индивидуального образовательного маршрута </a:t>
            </a:r>
            <a:r>
              <a:rPr lang="ru-RU" sz="1800" dirty="0" err="1" smtClean="0"/>
              <a:t>внеучебной</a:t>
            </a:r>
            <a:r>
              <a:rPr lang="ru-RU" sz="1800" dirty="0" smtClean="0"/>
              <a:t>  деятельности обучающегося</a:t>
            </a:r>
            <a:endParaRPr lang="ru-RU" sz="1800" dirty="0"/>
          </a:p>
        </p:txBody>
      </p:sp>
      <p:pic>
        <p:nvPicPr>
          <p:cNvPr id="25608" name="Рисунок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6" y="3293534"/>
            <a:ext cx="8945563" cy="340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Box 3"/>
          <p:cNvSpPr txBox="1">
            <a:spLocks noChangeArrowheads="1"/>
          </p:cNvSpPr>
          <p:nvPr/>
        </p:nvSpPr>
        <p:spPr bwMode="auto">
          <a:xfrm>
            <a:off x="185739" y="3312585"/>
            <a:ext cx="8834437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b="1" u="sng" dirty="0">
                <a:solidFill>
                  <a:srgbClr val="003300"/>
                </a:solidFill>
              </a:rPr>
              <a:t>Шаг 1</a:t>
            </a:r>
            <a:r>
              <a:rPr lang="ru-RU" sz="2000" dirty="0">
                <a:solidFill>
                  <a:srgbClr val="003300"/>
                </a:solidFill>
              </a:rPr>
              <a:t>. </a:t>
            </a:r>
            <a:r>
              <a:rPr lang="ru-RU" sz="2000" dirty="0" smtClean="0"/>
              <a:t>Фиксация индивидуального образовательного маршрута в индивидуальной маршрутной карте обучающегося </a:t>
            </a:r>
          </a:p>
          <a:p>
            <a:pPr algn="just">
              <a:spcAft>
                <a:spcPts val="1200"/>
              </a:spcAft>
            </a:pPr>
            <a:r>
              <a:rPr lang="ru-RU" sz="2000" b="1" u="sng" dirty="0" smtClean="0">
                <a:solidFill>
                  <a:srgbClr val="003300"/>
                </a:solidFill>
              </a:rPr>
              <a:t>Шаг 2.</a:t>
            </a:r>
            <a:r>
              <a:rPr lang="ru-RU" sz="2000" b="1" dirty="0" smtClean="0">
                <a:solidFill>
                  <a:srgbClr val="003300"/>
                </a:solidFill>
              </a:rPr>
              <a:t> </a:t>
            </a:r>
            <a:r>
              <a:rPr lang="ru-RU" sz="2000" dirty="0" smtClean="0"/>
              <a:t>Реализация активной фазы педагогического сопровождения обучающегося</a:t>
            </a:r>
          </a:p>
          <a:p>
            <a:pPr algn="just">
              <a:spcAft>
                <a:spcPts val="1200"/>
              </a:spcAft>
            </a:pPr>
            <a:r>
              <a:rPr lang="ru-RU" sz="2000" b="1" u="sng" dirty="0" smtClean="0">
                <a:solidFill>
                  <a:srgbClr val="003300"/>
                </a:solidFill>
              </a:rPr>
              <a:t>Шаг 3.</a:t>
            </a:r>
            <a:r>
              <a:rPr lang="ru-RU" sz="2000" b="1" dirty="0" smtClean="0">
                <a:solidFill>
                  <a:srgbClr val="003300"/>
                </a:solidFill>
              </a:rPr>
              <a:t> </a:t>
            </a:r>
            <a:r>
              <a:rPr lang="ru-RU" sz="2000" dirty="0" smtClean="0"/>
              <a:t>Реализация образовательных событий индивидуального образовательного маршрута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sz="1800" dirty="0" smtClean="0"/>
              <a:t>  </a:t>
            </a:r>
            <a:endParaRPr lang="ru-RU" sz="1800" dirty="0"/>
          </a:p>
          <a:p>
            <a:pPr algn="just"/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9" y="120652"/>
            <a:ext cx="2701925" cy="17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6"/>
          <p:cNvSpPr/>
          <p:nvPr/>
        </p:nvSpPr>
        <p:spPr>
          <a:xfrm>
            <a:off x="147639" y="315385"/>
            <a:ext cx="27019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1" lang="ru-RU" altLang="zh-CN" sz="2000" b="1" kern="0" dirty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Образовательное </a:t>
            </a:r>
            <a:r>
              <a:rPr kumimoji="1" lang="ru-RU" altLang="zh-CN" sz="2000" b="1" kern="0" dirty="0" smtClean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событие </a:t>
            </a:r>
            <a:endParaRPr kumimoji="1" lang="ru-RU" altLang="zh-CN" sz="2000" b="1" kern="0" dirty="0">
              <a:solidFill>
                <a:srgbClr val="EBE5D9"/>
              </a:solidFill>
              <a:latin typeface="TT Norms Heavy" panose="02000503030000020003" pitchFamily="2" charset="0"/>
              <a:ea typeface="微软雅黑" panose="020B0503020204020204" pitchFamily="34" charset="-122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7414" y="827618"/>
            <a:ext cx="200025" cy="266700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sz="952" kern="0">
              <a:solidFill>
                <a:srgbClr val="E5DFCC"/>
              </a:solidFill>
              <a:sym typeface="Arial"/>
            </a:endParaRPr>
          </a:p>
        </p:txBody>
      </p:sp>
      <p:pic>
        <p:nvPicPr>
          <p:cNvPr id="46086" name="Рисунок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1" y="1957918"/>
            <a:ext cx="8836025" cy="477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Box 15"/>
          <p:cNvSpPr txBox="1">
            <a:spLocks noChangeArrowheads="1"/>
          </p:cNvSpPr>
          <p:nvPr/>
        </p:nvSpPr>
        <p:spPr bwMode="auto">
          <a:xfrm>
            <a:off x="219075" y="2089151"/>
            <a:ext cx="8593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>
              <a:spcAft>
                <a:spcPts val="1800"/>
              </a:spcAft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717032"/>
            <a:ext cx="8784975" cy="31409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2132856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 способ инициирования образовательной активности обучающихся и их родителей, включения в разные формы образовательной коммуникации.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Google Shape;132;p29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9" y="133351"/>
            <a:ext cx="4791075" cy="101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Номер слайда 1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472489" y="6216651"/>
            <a:ext cx="549275" cy="5249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02AC1AB-88A9-4631-97BF-1AAB780174C9}" type="slidenum">
              <a:rPr lang="ru-RU" altLang="ru-RU" smtClean="0"/>
              <a:pPr/>
              <a:t>45</a:t>
            </a:fld>
            <a:endParaRPr lang="ru-RU" altLang="ru-RU" smtClean="0"/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153988" y="165101"/>
            <a:ext cx="434975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b="1" dirty="0">
                <a:solidFill>
                  <a:srgbClr val="3A66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Событийное образовательное пространство:</a:t>
            </a:r>
            <a:endParaRPr lang="ru-RU" altLang="ru-RU" sz="1800" dirty="0">
              <a:solidFill>
                <a:srgbClr val="3A66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32813" y="1411818"/>
            <a:ext cx="201612" cy="4665133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olidFill>
                <a:srgbClr val="E5DFCC"/>
              </a:solidFill>
              <a:sym typeface="Arial"/>
            </a:endParaRPr>
          </a:p>
        </p:txBody>
      </p:sp>
      <p:sp>
        <p:nvSpPr>
          <p:cNvPr id="2" name="Скругленный прямоугольник 3"/>
          <p:cNvSpPr/>
          <p:nvPr/>
        </p:nvSpPr>
        <p:spPr>
          <a:xfrm>
            <a:off x="3289301" y="3177118"/>
            <a:ext cx="2016125" cy="1536700"/>
          </a:xfrm>
          <a:prstGeom prst="roundRect">
            <a:avLst/>
          </a:prstGeom>
          <a:solidFill>
            <a:srgbClr val="EBE5D9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</a:rPr>
              <a:t>Событийная общность</a:t>
            </a:r>
          </a:p>
        </p:txBody>
      </p:sp>
      <p:sp>
        <p:nvSpPr>
          <p:cNvPr id="3" name="Овал 2"/>
          <p:cNvSpPr/>
          <p:nvPr/>
        </p:nvSpPr>
        <p:spPr>
          <a:xfrm>
            <a:off x="3360739" y="1496484"/>
            <a:ext cx="1944687" cy="1132416"/>
          </a:xfrm>
          <a:prstGeom prst="ellipse">
            <a:avLst/>
          </a:prstGeom>
          <a:solidFill>
            <a:srgbClr val="EBE5D9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Познание-открытие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3203848" y="5229200"/>
            <a:ext cx="2219373" cy="1132416"/>
          </a:xfrm>
          <a:prstGeom prst="ellipse">
            <a:avLst/>
          </a:prstGeom>
          <a:solidFill>
            <a:srgbClr val="EBE5D9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Новый тип деятельности</a:t>
            </a:r>
          </a:p>
        </p:txBody>
      </p:sp>
      <p:sp>
        <p:nvSpPr>
          <p:cNvPr id="5" name="Овал 4"/>
          <p:cNvSpPr/>
          <p:nvPr/>
        </p:nvSpPr>
        <p:spPr>
          <a:xfrm>
            <a:off x="5846764" y="3429001"/>
            <a:ext cx="1944687" cy="1132417"/>
          </a:xfrm>
          <a:prstGeom prst="ellipse">
            <a:avLst/>
          </a:prstGeom>
          <a:solidFill>
            <a:srgbClr val="EBE5D9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Понимание себя и другого</a:t>
            </a:r>
          </a:p>
        </p:txBody>
      </p:sp>
      <p:sp>
        <p:nvSpPr>
          <p:cNvPr id="6" name="Овал 5"/>
          <p:cNvSpPr/>
          <p:nvPr/>
        </p:nvSpPr>
        <p:spPr>
          <a:xfrm>
            <a:off x="409575" y="3429001"/>
            <a:ext cx="1944688" cy="1132417"/>
          </a:xfrm>
          <a:prstGeom prst="ellipse">
            <a:avLst/>
          </a:prstGeom>
          <a:solidFill>
            <a:srgbClr val="EBE5D9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Новое видение</a:t>
            </a:r>
          </a:p>
        </p:txBody>
      </p:sp>
      <p:sp>
        <p:nvSpPr>
          <p:cNvPr id="8" name="Овал 7"/>
          <p:cNvSpPr/>
          <p:nvPr/>
        </p:nvSpPr>
        <p:spPr>
          <a:xfrm>
            <a:off x="5638800" y="1847851"/>
            <a:ext cx="1944688" cy="1134533"/>
          </a:xfrm>
          <a:prstGeom prst="ellipse">
            <a:avLst/>
          </a:prstGeom>
          <a:solidFill>
            <a:srgbClr val="EBE5D9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Совместное значимое действие</a:t>
            </a:r>
          </a:p>
        </p:txBody>
      </p:sp>
      <p:sp>
        <p:nvSpPr>
          <p:cNvPr id="13" name="Овал 12"/>
          <p:cNvSpPr/>
          <p:nvPr/>
        </p:nvSpPr>
        <p:spPr>
          <a:xfrm>
            <a:off x="5638800" y="4751917"/>
            <a:ext cx="1944688" cy="1132416"/>
          </a:xfrm>
          <a:prstGeom prst="ellipse">
            <a:avLst/>
          </a:prstGeom>
          <a:solidFill>
            <a:srgbClr val="EBE5D9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Открытый тип отношений</a:t>
            </a:r>
          </a:p>
        </p:txBody>
      </p:sp>
      <p:sp>
        <p:nvSpPr>
          <p:cNvPr id="15" name="Овал 14"/>
          <p:cNvSpPr/>
          <p:nvPr/>
        </p:nvSpPr>
        <p:spPr>
          <a:xfrm>
            <a:off x="971601" y="1720851"/>
            <a:ext cx="2054176" cy="1134533"/>
          </a:xfrm>
          <a:prstGeom prst="ellipse">
            <a:avLst/>
          </a:prstGeom>
          <a:solidFill>
            <a:srgbClr val="EBE5D9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Внутреннее обогащение</a:t>
            </a:r>
          </a:p>
        </p:txBody>
      </p:sp>
      <p:sp>
        <p:nvSpPr>
          <p:cNvPr id="28" name="Овал 27"/>
          <p:cNvSpPr/>
          <p:nvPr/>
        </p:nvSpPr>
        <p:spPr>
          <a:xfrm>
            <a:off x="1081089" y="4872568"/>
            <a:ext cx="1944687" cy="1132417"/>
          </a:xfrm>
          <a:prstGeom prst="ellipse">
            <a:avLst/>
          </a:prstGeom>
          <a:solidFill>
            <a:srgbClr val="EBE5D9"/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Высшее проявление чувств </a:t>
            </a:r>
          </a:p>
        </p:txBody>
      </p:sp>
      <p:cxnSp>
        <p:nvCxnSpPr>
          <p:cNvPr id="11269" name="Прямая со стрелкой 11268"/>
          <p:cNvCxnSpPr>
            <a:stCxn id="2" idx="0"/>
            <a:endCxn id="3" idx="4"/>
          </p:cNvCxnSpPr>
          <p:nvPr/>
        </p:nvCxnSpPr>
        <p:spPr>
          <a:xfrm flipV="1">
            <a:off x="4297364" y="2628901"/>
            <a:ext cx="34925" cy="5482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70" name="Прямая со стрелкой 11269"/>
          <p:cNvCxnSpPr>
            <a:cxnSpLocks/>
          </p:cNvCxnSpPr>
          <p:nvPr/>
        </p:nvCxnSpPr>
        <p:spPr>
          <a:xfrm flipV="1">
            <a:off x="5232400" y="2715685"/>
            <a:ext cx="541338" cy="5376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73" name="Прямая со стрелкой 11272"/>
          <p:cNvCxnSpPr>
            <a:cxnSpLocks/>
            <a:endCxn id="5" idx="2"/>
          </p:cNvCxnSpPr>
          <p:nvPr/>
        </p:nvCxnSpPr>
        <p:spPr>
          <a:xfrm flipV="1">
            <a:off x="5334001" y="3996267"/>
            <a:ext cx="512763" cy="486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75" name="Прямая со стрелкой 11274"/>
          <p:cNvCxnSpPr>
            <a:cxnSpLocks/>
          </p:cNvCxnSpPr>
          <p:nvPr/>
        </p:nvCxnSpPr>
        <p:spPr>
          <a:xfrm>
            <a:off x="5265738" y="4658785"/>
            <a:ext cx="508000" cy="4169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77" name="Прямая со стрелкой 11276"/>
          <p:cNvCxnSpPr>
            <a:cxnSpLocks/>
            <a:stCxn id="2" idx="2"/>
            <a:endCxn id="4" idx="0"/>
          </p:cNvCxnSpPr>
          <p:nvPr/>
        </p:nvCxnSpPr>
        <p:spPr>
          <a:xfrm>
            <a:off x="4297364" y="4713818"/>
            <a:ext cx="16171" cy="5153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80" name="Прямая со стрелкой 11279"/>
          <p:cNvCxnSpPr>
            <a:cxnSpLocks/>
            <a:endCxn id="15" idx="5"/>
          </p:cNvCxnSpPr>
          <p:nvPr/>
        </p:nvCxnSpPr>
        <p:spPr>
          <a:xfrm flipH="1" flipV="1">
            <a:off x="2724950" y="2689236"/>
            <a:ext cx="599276" cy="578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82" name="Прямая со стрелкой 11281"/>
          <p:cNvCxnSpPr>
            <a:cxnSpLocks/>
            <a:endCxn id="6" idx="6"/>
          </p:cNvCxnSpPr>
          <p:nvPr/>
        </p:nvCxnSpPr>
        <p:spPr>
          <a:xfrm flipH="1" flipV="1">
            <a:off x="2354263" y="3996267"/>
            <a:ext cx="927100" cy="232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84" name="Прямая со стрелкой 11283"/>
          <p:cNvCxnSpPr>
            <a:cxnSpLocks/>
          </p:cNvCxnSpPr>
          <p:nvPr/>
        </p:nvCxnSpPr>
        <p:spPr>
          <a:xfrm flipH="1">
            <a:off x="2897188" y="4620685"/>
            <a:ext cx="444500" cy="5524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1" y="120653"/>
            <a:ext cx="4502149" cy="93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6"/>
          <p:cNvSpPr/>
          <p:nvPr/>
        </p:nvSpPr>
        <p:spPr>
          <a:xfrm>
            <a:off x="251520" y="116632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1" lang="ru-RU" altLang="zh-CN" sz="2000" b="1" kern="0" dirty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Отличия события и мероприятия</a:t>
            </a:r>
          </a:p>
        </p:txBody>
      </p:sp>
      <p:graphicFrame>
        <p:nvGraphicFramePr>
          <p:cNvPr id="2" name="Таблица 19"/>
          <p:cNvGraphicFramePr>
            <a:graphicFrameLocks noGrp="1"/>
          </p:cNvGraphicFramePr>
          <p:nvPr/>
        </p:nvGraphicFramePr>
        <p:xfrm>
          <a:off x="1403648" y="1162051"/>
          <a:ext cx="7565727" cy="534415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76521"/>
                <a:gridCol w="3789206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Мероприятие</a:t>
                      </a:r>
                      <a:endParaRPr lang="ru-RU" sz="2100" dirty="0">
                        <a:solidFill>
                          <a:schemeClr val="tx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Событие</a:t>
                      </a:r>
                      <a:endParaRPr lang="ru-RU" sz="2100" dirty="0">
                        <a:solidFill>
                          <a:schemeClr val="tx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just"/>
                      <a:r>
                        <a:rPr lang="ru-RU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Повседневность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100" dirty="0"/>
                        <a:t>Событийность</a:t>
                      </a:r>
                    </a:p>
                  </a:txBody>
                  <a:tcPr marT="60960" marB="60960"/>
                </a:tc>
              </a:tr>
              <a:tr h="7721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Учитель и учебник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100" dirty="0"/>
                        <a:t>Профессионал  и культурный текст</a:t>
                      </a:r>
                      <a:endParaRPr lang="ru-RU" sz="2100" dirty="0">
                        <a:solidFill>
                          <a:srgbClr val="6E6259"/>
                        </a:solidFill>
                      </a:endParaRPr>
                    </a:p>
                  </a:txBody>
                  <a:tcPr marT="60960" marB="60960"/>
                </a:tc>
              </a:tr>
              <a:tr h="772160">
                <a:tc>
                  <a:txBody>
                    <a:bodyPr/>
                    <a:lstStyle/>
                    <a:p>
                      <a:pPr algn="just"/>
                      <a:r>
                        <a:rPr lang="ru-RU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Запоминание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100" dirty="0"/>
                        <a:t>Способность моделировать , создавать</a:t>
                      </a:r>
                      <a:endParaRPr lang="ru-RU" sz="2100" dirty="0">
                        <a:solidFill>
                          <a:srgbClr val="6E6259"/>
                        </a:solidFill>
                      </a:endParaRPr>
                    </a:p>
                  </a:txBody>
                  <a:tcPr marT="60960" marB="60960"/>
                </a:tc>
              </a:tr>
              <a:tr h="7721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Фрагментарность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100" dirty="0"/>
                        <a:t>Целостность </a:t>
                      </a:r>
                    </a:p>
                    <a:p>
                      <a:pPr algn="just"/>
                      <a:endParaRPr lang="ru-RU" sz="2100" dirty="0">
                        <a:solidFill>
                          <a:srgbClr val="6E6259"/>
                        </a:solidFill>
                      </a:endParaRPr>
                    </a:p>
                  </a:txBody>
                  <a:tcPr marT="60960" marB="60960"/>
                </a:tc>
              </a:tr>
              <a:tr h="7721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Внешняя контролируемая организация процесса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100" dirty="0"/>
                        <a:t>Совместное проживание значимых событий</a:t>
                      </a:r>
                      <a:endParaRPr lang="ru-RU" sz="2100" dirty="0">
                        <a:solidFill>
                          <a:srgbClr val="6E6259"/>
                        </a:solidFill>
                      </a:endParaRPr>
                    </a:p>
                  </a:txBody>
                  <a:tcPr marT="60960" marB="60960"/>
                </a:tc>
              </a:tr>
              <a:tr h="7721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1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Навязанность</a:t>
                      </a:r>
                      <a:r>
                        <a:rPr lang="ru-RU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внешних целей, смыслов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100" dirty="0"/>
                        <a:t>Наличие у субъекта собственных целей</a:t>
                      </a:r>
                      <a:endParaRPr lang="ru-RU" sz="2100" dirty="0">
                        <a:solidFill>
                          <a:srgbClr val="6E6259"/>
                        </a:solidFill>
                      </a:endParaRPr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Доминанта на себя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100" dirty="0"/>
                        <a:t>Доминанта в общности</a:t>
                      </a:r>
                      <a:endParaRPr lang="ru-RU" sz="2100" dirty="0">
                        <a:solidFill>
                          <a:srgbClr val="6E6259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pic>
        <p:nvPicPr>
          <p:cNvPr id="50201" name="Picture 3" descr="C:\Users\Евгения\Desktop\Базарнова презентация\Презентация\Иконки\Результа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1331640" cy="143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Планирование образовательного события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spcAft>
                <a:spcPts val="600"/>
              </a:spcAft>
              <a:buNone/>
            </a:pPr>
            <a:r>
              <a:rPr lang="ru-RU" sz="2800" dirty="0" smtClean="0"/>
              <a:t>    1. определение ценностно-смыслового содержания события;</a:t>
            </a:r>
          </a:p>
          <a:p>
            <a:pPr>
              <a:spcAft>
                <a:spcPts val="600"/>
              </a:spcAft>
              <a:buNone/>
            </a:pPr>
            <a:r>
              <a:rPr lang="ru-RU" sz="2800" dirty="0" smtClean="0"/>
              <a:t>    2. определение его места в цепи событий воспитательной деятельности;</a:t>
            </a:r>
          </a:p>
          <a:p>
            <a:pPr>
              <a:spcAft>
                <a:spcPts val="600"/>
              </a:spcAft>
              <a:buNone/>
            </a:pPr>
            <a:r>
              <a:rPr lang="ru-RU" sz="2800" dirty="0" smtClean="0"/>
              <a:t>    3. определение цели и задач события ИОМ;</a:t>
            </a:r>
          </a:p>
          <a:p>
            <a:pPr>
              <a:spcAft>
                <a:spcPts val="600"/>
              </a:spcAft>
              <a:buNone/>
            </a:pPr>
            <a:r>
              <a:rPr lang="ru-RU" sz="2800" dirty="0" smtClean="0"/>
              <a:t>    4. определение целевой аудитории события.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Реализация образовательного события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indent="-74613">
              <a:buNone/>
            </a:pP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indent="-74613">
              <a:spcAft>
                <a:spcPts val="600"/>
              </a:spcAft>
              <a:buNone/>
            </a:pPr>
            <a:r>
              <a:rPr lang="ru-RU" dirty="0" smtClean="0"/>
              <a:t>1.  Совместная постановка целей </a:t>
            </a:r>
          </a:p>
          <a:p>
            <a:pPr lvl="0" indent="-74613">
              <a:spcAft>
                <a:spcPts val="600"/>
              </a:spcAft>
              <a:buNone/>
            </a:pPr>
            <a:r>
              <a:rPr lang="ru-RU" dirty="0" smtClean="0"/>
              <a:t>2.  Создание ситуации выбора образовательных альтернатив – тематических направлений \видов деятельности: </a:t>
            </a:r>
            <a:r>
              <a:rPr lang="ru-RU" dirty="0" smtClean="0">
                <a:solidFill>
                  <a:srgbClr val="FF0000"/>
                </a:solidFill>
              </a:rPr>
              <a:t>ЧТО и КАК</a:t>
            </a:r>
          </a:p>
          <a:p>
            <a:pPr lvl="0" indent="-74613">
              <a:spcAft>
                <a:spcPts val="600"/>
              </a:spcAft>
              <a:buNone/>
            </a:pPr>
            <a:r>
              <a:rPr lang="ru-RU" dirty="0" smtClean="0"/>
              <a:t>3.  Создание ситуации выбора образовательных альтернатив  - выбор формы деятельности (индивидуальная, групповая): </a:t>
            </a:r>
            <a:r>
              <a:rPr lang="ru-RU" dirty="0" smtClean="0">
                <a:solidFill>
                  <a:srgbClr val="FF0000"/>
                </a:solidFill>
              </a:rPr>
              <a:t>КТО</a:t>
            </a:r>
          </a:p>
          <a:p>
            <a:pPr lvl="0" indent="-74613">
              <a:spcAft>
                <a:spcPts val="600"/>
              </a:spcAft>
              <a:buNone/>
            </a:pPr>
            <a:r>
              <a:rPr lang="ru-RU" dirty="0" smtClean="0"/>
              <a:t>4. Создание ситуации выбора образовательных альтернатив  - выбор степени сопровождения: </a:t>
            </a:r>
            <a:r>
              <a:rPr lang="ru-RU" dirty="0" smtClean="0">
                <a:solidFill>
                  <a:srgbClr val="FF0000"/>
                </a:solidFill>
              </a:rPr>
              <a:t>С КЕМ</a:t>
            </a:r>
          </a:p>
          <a:p>
            <a:pPr lvl="0" indent="-74613">
              <a:spcAft>
                <a:spcPts val="600"/>
              </a:spcAft>
              <a:buNone/>
            </a:pPr>
            <a:r>
              <a:rPr lang="ru-RU" dirty="0" smtClean="0"/>
              <a:t> 5. Создание ситуации выбора образовательных альтернатив – выбор темпа реализации деятельности: </a:t>
            </a:r>
            <a:r>
              <a:rPr lang="ru-RU" dirty="0" smtClean="0">
                <a:solidFill>
                  <a:srgbClr val="FF0000"/>
                </a:solidFill>
              </a:rPr>
              <a:t>КОГДА</a:t>
            </a:r>
          </a:p>
          <a:p>
            <a:pPr lvl="0" indent="-74613">
              <a:spcAft>
                <a:spcPts val="600"/>
              </a:spcAft>
              <a:buNone/>
            </a:pPr>
            <a:r>
              <a:rPr lang="ru-RU" dirty="0" smtClean="0"/>
              <a:t> 6. Создание ситуации выбора образовательных альтернатив – выбор места реализации деятельности: </a:t>
            </a:r>
            <a:r>
              <a:rPr lang="ru-RU" dirty="0" smtClean="0">
                <a:solidFill>
                  <a:srgbClr val="FF0000"/>
                </a:solidFill>
              </a:rPr>
              <a:t>ГДЕ </a:t>
            </a:r>
          </a:p>
          <a:p>
            <a:pPr>
              <a:buNone/>
            </a:pP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120651"/>
            <a:ext cx="4732338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6"/>
          <p:cNvSpPr/>
          <p:nvPr/>
        </p:nvSpPr>
        <p:spPr>
          <a:xfrm>
            <a:off x="209551" y="120651"/>
            <a:ext cx="538797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1" lang="ru-RU" altLang="zh-CN" sz="2800" b="1" kern="0" dirty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Познавательная самостоятельность</a:t>
            </a:r>
            <a:br>
              <a:rPr kumimoji="1" lang="ru-RU" altLang="zh-CN" sz="2800" b="1" kern="0" dirty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</a:br>
            <a:r>
              <a:rPr kumimoji="1" lang="ru-RU" altLang="zh-CN" sz="2800" b="1" kern="0" dirty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(</a:t>
            </a:r>
            <a:r>
              <a:rPr kumimoji="1" lang="en-US" altLang="zh-CN" sz="2800" b="1" kern="0" dirty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self-directed learning)</a:t>
            </a:r>
            <a:endParaRPr kumimoji="1" lang="ru-RU" altLang="zh-CN" sz="2800" b="1" kern="0" dirty="0">
              <a:solidFill>
                <a:srgbClr val="EBE5D9"/>
              </a:solidFill>
              <a:latin typeface="TT Norms Heavy" panose="02000503030000020003" pitchFamily="2" charset="0"/>
              <a:ea typeface="微软雅黑" panose="020B0503020204020204" pitchFamily="34" charset="-122"/>
              <a:cs typeface="Arial"/>
              <a:sym typeface="Arial"/>
            </a:endParaRPr>
          </a:p>
        </p:txBody>
      </p:sp>
      <p:graphicFrame>
        <p:nvGraphicFramePr>
          <p:cNvPr id="4" name="Таблица 19"/>
          <p:cNvGraphicFramePr>
            <a:graphicFrameLocks noGrp="1"/>
          </p:cNvGraphicFramePr>
          <p:nvPr/>
        </p:nvGraphicFramePr>
        <p:xfrm>
          <a:off x="1259632" y="2420888"/>
          <a:ext cx="6888088" cy="390821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38270"/>
                <a:gridCol w="3449818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Право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Ответственность</a:t>
                      </a:r>
                    </a:p>
                  </a:txBody>
                  <a:tcPr marT="60960" marB="60960"/>
                </a:tc>
              </a:tr>
              <a:tr h="3413760">
                <a:tc>
                  <a:txBody>
                    <a:bodyPr/>
                    <a:lstStyle/>
                    <a:p>
                      <a:r>
                        <a:rPr lang="ru-RU" sz="2400" dirty="0"/>
                        <a:t>Выбор</a:t>
                      </a:r>
                      <a:r>
                        <a:rPr lang="ru-RU" sz="2400" baseline="0" dirty="0"/>
                        <a:t> образовательных альтернатив:</a:t>
                      </a:r>
                    </a:p>
                    <a:p>
                      <a:r>
                        <a:rPr lang="ru-RU" sz="2400" baseline="0" dirty="0"/>
                        <a:t>-место;</a:t>
                      </a:r>
                    </a:p>
                    <a:p>
                      <a:r>
                        <a:rPr lang="ru-RU" sz="2400" baseline="0" dirty="0"/>
                        <a:t>-время;</a:t>
                      </a:r>
                    </a:p>
                    <a:p>
                      <a:r>
                        <a:rPr lang="ru-RU" sz="2400" baseline="0" dirty="0"/>
                        <a:t>-темп;</a:t>
                      </a:r>
                    </a:p>
                    <a:p>
                      <a:r>
                        <a:rPr lang="ru-RU" sz="2400" baseline="0" dirty="0"/>
                        <a:t>-траектория;</a:t>
                      </a:r>
                    </a:p>
                    <a:p>
                      <a:r>
                        <a:rPr lang="ru-RU" sz="2400" baseline="0" dirty="0"/>
                        <a:t>-уровень сложности и объема;</a:t>
                      </a:r>
                    </a:p>
                    <a:p>
                      <a:r>
                        <a:rPr lang="ru-RU" sz="2400" baseline="0" dirty="0"/>
                        <a:t>-степень сопровождения</a:t>
                      </a:r>
                      <a:endParaRPr lang="ru-RU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Образовательный результат:</a:t>
                      </a:r>
                    </a:p>
                    <a:p>
                      <a:r>
                        <a:rPr lang="ru-RU" sz="2400" dirty="0"/>
                        <a:t>-переживание;</a:t>
                      </a:r>
                    </a:p>
                    <a:p>
                      <a:r>
                        <a:rPr lang="ru-RU" sz="2400" dirty="0"/>
                        <a:t>-</a:t>
                      </a:r>
                      <a:r>
                        <a:rPr lang="ru-RU" sz="2400" dirty="0" err="1"/>
                        <a:t>экзистенция</a:t>
                      </a:r>
                      <a:r>
                        <a:rPr lang="ru-RU" sz="2400" dirty="0"/>
                        <a:t>;</a:t>
                      </a:r>
                    </a:p>
                    <a:p>
                      <a:r>
                        <a:rPr lang="ru-RU" sz="2400" dirty="0"/>
                        <a:t>-эмоциональный</a:t>
                      </a:r>
                      <a:r>
                        <a:rPr lang="ru-RU" sz="2400" baseline="0" dirty="0"/>
                        <a:t> отклик;</a:t>
                      </a:r>
                    </a:p>
                    <a:p>
                      <a:r>
                        <a:rPr lang="ru-RU" sz="2400" baseline="0" dirty="0"/>
                        <a:t>-рефлексия;</a:t>
                      </a:r>
                    </a:p>
                    <a:p>
                      <a:r>
                        <a:rPr lang="ru-RU" sz="2400" baseline="0" dirty="0"/>
                        <a:t>-осмысление</a:t>
                      </a:r>
                      <a:endParaRPr lang="ru-RU" sz="2400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9789" y="4078817"/>
            <a:ext cx="200025" cy="268816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sz="952" kern="0">
              <a:solidFill>
                <a:srgbClr val="E5DFCC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616707226_53-p-karta-mira-fon-5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620688"/>
            <a:ext cx="9136194" cy="5904656"/>
          </a:xfrm>
        </p:spPr>
      </p:pic>
      <p:sp>
        <p:nvSpPr>
          <p:cNvPr id="4" name="Прямоугольник 3"/>
          <p:cNvSpPr/>
          <p:nvPr/>
        </p:nvSpPr>
        <p:spPr>
          <a:xfrm>
            <a:off x="827584" y="548680"/>
            <a:ext cx="28083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VUCA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548680"/>
            <a:ext cx="2736304" cy="864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SUDD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556792"/>
            <a:ext cx="8640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r>
              <a:rPr lang="ru-RU" sz="2000" b="1" dirty="0" smtClean="0"/>
              <a:t>ПЕРЕХОД ОТ: </a:t>
            </a:r>
            <a:endParaRPr lang="en-US" sz="2000" b="1" dirty="0" smtClean="0"/>
          </a:p>
          <a:p>
            <a:pPr>
              <a:lnSpc>
                <a:spcPct val="200000"/>
              </a:lnSpc>
            </a:pPr>
            <a:endParaRPr lang="en-US" sz="2000" b="1" dirty="0" smtClean="0"/>
          </a:p>
          <a:p>
            <a:pPr>
              <a:lnSpc>
                <a:spcPct val="200000"/>
              </a:lnSpc>
              <a:buFontTx/>
              <a:buChar char="-"/>
            </a:pPr>
            <a:r>
              <a:rPr lang="ru-RU" sz="2000" dirty="0" smtClean="0"/>
              <a:t>нестабильности (</a:t>
            </a:r>
            <a:r>
              <a:rPr lang="en-US" sz="2000" dirty="0" smtClean="0"/>
              <a:t>volatility</a:t>
            </a:r>
            <a:r>
              <a:rPr lang="ru-RU" sz="2000" dirty="0" smtClean="0"/>
              <a:t>) </a:t>
            </a:r>
            <a:r>
              <a:rPr lang="ru-RU" sz="2000" b="1" dirty="0" smtClean="0"/>
              <a:t>к </a:t>
            </a:r>
            <a:r>
              <a:rPr lang="ru-RU" sz="2000" b="1" i="1" dirty="0" smtClean="0"/>
              <a:t>неизвестности (</a:t>
            </a:r>
            <a:r>
              <a:rPr lang="en-US" sz="2000" b="1" i="1" dirty="0" smtClean="0"/>
              <a:t>suspense</a:t>
            </a:r>
            <a:r>
              <a:rPr lang="ru-RU" sz="2000" b="1" i="1" dirty="0" smtClean="0"/>
              <a:t>)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ru-RU" sz="2000" dirty="0" smtClean="0"/>
              <a:t>неопределенности (</a:t>
            </a:r>
            <a:r>
              <a:rPr lang="en-US" sz="2000" dirty="0" smtClean="0"/>
              <a:t>uncertainty</a:t>
            </a:r>
            <a:r>
              <a:rPr lang="ru-RU" sz="2000" dirty="0" smtClean="0"/>
              <a:t>) </a:t>
            </a:r>
            <a:r>
              <a:rPr lang="ru-RU" sz="2000" b="1" dirty="0" smtClean="0"/>
              <a:t>к </a:t>
            </a:r>
            <a:r>
              <a:rPr lang="ru-RU" sz="2000" b="1" i="1" dirty="0" smtClean="0"/>
              <a:t>непредсказуемости (</a:t>
            </a:r>
            <a:r>
              <a:rPr lang="en-US" sz="2000" b="1" i="1" dirty="0" smtClean="0"/>
              <a:t>unpredictability</a:t>
            </a:r>
            <a:r>
              <a:rPr lang="ru-RU" sz="2000" b="1" i="1" dirty="0" smtClean="0"/>
              <a:t>)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ru-RU" sz="2000" dirty="0" smtClean="0"/>
              <a:t>сложности (</a:t>
            </a:r>
            <a:r>
              <a:rPr lang="en-US" sz="2000" dirty="0" smtClean="0"/>
              <a:t>complexity</a:t>
            </a:r>
            <a:r>
              <a:rPr lang="ru-RU" sz="2000" dirty="0" smtClean="0"/>
              <a:t>)  к </a:t>
            </a:r>
            <a:r>
              <a:rPr lang="ru-RU" sz="2000" b="1" i="1" dirty="0" err="1" smtClean="0"/>
              <a:t>рассредоточенности</a:t>
            </a:r>
            <a:r>
              <a:rPr lang="ru-RU" sz="2000" b="1" i="1" dirty="0" smtClean="0"/>
              <a:t> (</a:t>
            </a:r>
            <a:r>
              <a:rPr lang="en-US" sz="2000" b="1" i="1" dirty="0" smtClean="0"/>
              <a:t>dispersal</a:t>
            </a:r>
            <a:r>
              <a:rPr lang="ru-RU" sz="2000" b="1" i="1" dirty="0" smtClean="0"/>
              <a:t>)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ru-RU" sz="2000" b="1" i="1" dirty="0" smtClean="0"/>
              <a:t> </a:t>
            </a:r>
            <a:r>
              <a:rPr lang="ru-RU" sz="2000" dirty="0" smtClean="0"/>
              <a:t>неоднозначности (</a:t>
            </a:r>
            <a:r>
              <a:rPr lang="en-US" sz="2000" dirty="0" smtClean="0"/>
              <a:t>ambiguity</a:t>
            </a:r>
            <a:r>
              <a:rPr lang="ru-RU" sz="2000" dirty="0" smtClean="0"/>
              <a:t>) к </a:t>
            </a:r>
            <a:r>
              <a:rPr lang="ru-RU" sz="2000" b="1" i="1" dirty="0" smtClean="0"/>
              <a:t>разнообразию </a:t>
            </a:r>
            <a:r>
              <a:rPr lang="en-US" sz="2000" b="1" i="1" dirty="0" smtClean="0"/>
              <a:t>(diversity</a:t>
            </a:r>
            <a:r>
              <a:rPr lang="ru-RU" sz="2000" b="1" i="1" dirty="0" smtClean="0"/>
              <a:t>)</a:t>
            </a:r>
          </a:p>
          <a:p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6165304"/>
            <a:ext cx="3474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>
                    <a:lumMod val="50000"/>
                  </a:schemeClr>
                </a:solidFill>
              </a:rPr>
              <a:t>Источник: Фролова С.В., 2021</a:t>
            </a:r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1201" y="120652"/>
            <a:ext cx="4748213" cy="17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239" y="120652"/>
            <a:ext cx="2701925" cy="17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6"/>
          <p:cNvSpPr/>
          <p:nvPr/>
        </p:nvSpPr>
        <p:spPr>
          <a:xfrm>
            <a:off x="147639" y="315384"/>
            <a:ext cx="27019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kumimoji="1" lang="ru-RU" altLang="zh-CN" sz="2000" b="1" kern="0" dirty="0">
                <a:solidFill>
                  <a:srgbClr val="EBE5D9"/>
                </a:solidFill>
                <a:latin typeface="TT Norms Heavy" panose="02000503030000020003" pitchFamily="2" charset="0"/>
                <a:ea typeface="微软雅黑" panose="020B0503020204020204" pitchFamily="34" charset="-122"/>
                <a:cs typeface="Arial"/>
                <a:sym typeface="Arial"/>
              </a:rPr>
              <a:t>Ценностно-рефлексивный блок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51164" y="857251"/>
            <a:ext cx="200025" cy="268816"/>
          </a:xfrm>
          <a:prstGeom prst="rect">
            <a:avLst/>
          </a:prstGeom>
          <a:solidFill>
            <a:srgbClr val="3A66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218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ru-RU" sz="952" kern="0">
              <a:solidFill>
                <a:srgbClr val="E5DFCC"/>
              </a:solidFill>
              <a:sym typeface="Arial"/>
            </a:endParaRPr>
          </a:p>
        </p:txBody>
      </p:sp>
      <p:pic>
        <p:nvPicPr>
          <p:cNvPr id="44039" name="Рисунок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239" y="2209800"/>
            <a:ext cx="8834437" cy="440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87325" y="2209800"/>
            <a:ext cx="8591550" cy="32008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</a:t>
            </a:r>
            <a:r>
              <a:rPr lang="ru-RU" sz="1800" dirty="0">
                <a:solidFill>
                  <a:srgbClr val="003300"/>
                </a:solidFill>
              </a:rPr>
              <a:t>: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b="1" dirty="0">
                <a:solidFill>
                  <a:schemeClr val="tx1"/>
                </a:solidFill>
              </a:rPr>
              <a:t>Шаг 1.</a:t>
            </a:r>
            <a:r>
              <a:rPr lang="ru-RU" sz="1800" dirty="0">
                <a:solidFill>
                  <a:schemeClr val="tx1"/>
                </a:solidFill>
              </a:rPr>
              <a:t> Диагностика и мониторинг эффективности образовательного (воспитательного) пространства.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b="1" dirty="0">
                <a:solidFill>
                  <a:schemeClr val="tx1"/>
                </a:solidFill>
              </a:rPr>
              <a:t>Шаг 2. </a:t>
            </a:r>
            <a:r>
              <a:rPr lang="ru-RU" sz="1800" dirty="0">
                <a:solidFill>
                  <a:schemeClr val="tx1"/>
                </a:solidFill>
              </a:rPr>
              <a:t>Исследование эффективности достижения образовательного результата субъектами пространства образовательной организации.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b="1" dirty="0">
                <a:solidFill>
                  <a:schemeClr val="tx1"/>
                </a:solidFill>
              </a:rPr>
              <a:t>Шаг 3.</a:t>
            </a:r>
            <a:r>
              <a:rPr lang="ru-RU" sz="1800" dirty="0">
                <a:solidFill>
                  <a:schemeClr val="tx1"/>
                </a:solidFill>
              </a:rPr>
              <a:t> Рефлексия субъектов </a:t>
            </a:r>
            <a:r>
              <a:rPr lang="ru-RU" sz="1800" dirty="0" smtClean="0">
                <a:solidFill>
                  <a:schemeClr val="tx1"/>
                </a:solidFill>
              </a:rPr>
              <a:t>ИОМ: родителей, детей, учителей. </a:t>
            </a:r>
            <a:r>
              <a:rPr lang="ru-RU" sz="1800" dirty="0">
                <a:solidFill>
                  <a:schemeClr val="tx1"/>
                </a:solidFill>
              </a:rPr>
              <a:t>Проведение групповых тренингов, направленных на рефлексию участников ИОМ.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b="1" dirty="0">
                <a:solidFill>
                  <a:schemeClr val="tx1"/>
                </a:solidFill>
              </a:rPr>
              <a:t>Шаг 4.</a:t>
            </a:r>
            <a:r>
              <a:rPr lang="ru-RU" sz="1800" dirty="0">
                <a:solidFill>
                  <a:schemeClr val="tx1"/>
                </a:solidFill>
              </a:rPr>
              <a:t> Выход из маршрута, построение личностной перспективы развития за рамками образовательной организации. </a:t>
            </a:r>
          </a:p>
        </p:txBody>
      </p:sp>
      <p:sp>
        <p:nvSpPr>
          <p:cNvPr id="44041" name="TextBox 12"/>
          <p:cNvSpPr txBox="1">
            <a:spLocks noChangeArrowheads="1"/>
          </p:cNvSpPr>
          <p:nvPr/>
        </p:nvSpPr>
        <p:spPr bwMode="auto">
          <a:xfrm>
            <a:off x="3340100" y="266700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dirty="0">
                <a:solidFill>
                  <a:srgbClr val="003300"/>
                </a:solidFill>
              </a:rPr>
              <a:t>Модуль реализации индивидуальной маршрутной карты ИОМ </a:t>
            </a:r>
            <a:endParaRPr lang="ru-RU" sz="1800" b="1" dirty="0" smtClean="0">
              <a:solidFill>
                <a:srgbClr val="003300"/>
              </a:solidFill>
            </a:endParaRPr>
          </a:p>
          <a:p>
            <a:endParaRPr lang="ru-RU" sz="1800" b="1" dirty="0">
              <a:solidFill>
                <a:srgbClr val="003300"/>
              </a:solidFill>
            </a:endParaRPr>
          </a:p>
          <a:p>
            <a:r>
              <a:rPr lang="ru-RU" sz="1800" b="1" dirty="0">
                <a:solidFill>
                  <a:srgbClr val="003300"/>
                </a:solidFill>
              </a:rPr>
              <a:t>Модуль ценностно-рефлексивной </a:t>
            </a:r>
            <a:r>
              <a:rPr lang="ru-RU" sz="1800" b="1" dirty="0" smtClean="0">
                <a:solidFill>
                  <a:srgbClr val="003300"/>
                </a:solidFill>
              </a:rPr>
              <a:t>диагностики </a:t>
            </a:r>
            <a:endParaRPr lang="ru-RU" sz="18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Рефлексия: обратная связь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576" t="29270" r="19572" b="18227"/>
          <a:stretch>
            <a:fillRect/>
          </a:stretch>
        </p:blipFill>
        <p:spPr bwMode="auto">
          <a:xfrm>
            <a:off x="899592" y="1340768"/>
            <a:ext cx="7861965" cy="529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Рефлексия: обратная связь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799" t="21066" r="20318" b="28453"/>
          <a:stretch>
            <a:fillRect/>
          </a:stretch>
        </p:blipFill>
        <p:spPr bwMode="auto">
          <a:xfrm>
            <a:off x="107504" y="1196752"/>
            <a:ext cx="903649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Рефлексия: обратная связь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856" t="33703" r="19518" b="23796"/>
          <a:stretch>
            <a:fillRect/>
          </a:stretch>
        </p:blipFill>
        <p:spPr bwMode="auto">
          <a:xfrm>
            <a:off x="275523" y="1556791"/>
            <a:ext cx="8760973" cy="469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Рефлексия: обратная связь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891" t="21315" r="19572" b="21409"/>
          <a:stretch>
            <a:fillRect/>
          </a:stretch>
        </p:blipFill>
        <p:spPr bwMode="auto">
          <a:xfrm>
            <a:off x="251520" y="1484784"/>
            <a:ext cx="8568952" cy="516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Рефлексия: обратная связь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780" t="21789" r="19323" b="22938"/>
          <a:stretch>
            <a:fillRect/>
          </a:stretch>
        </p:blipFill>
        <p:spPr bwMode="auto">
          <a:xfrm>
            <a:off x="0" y="1196752"/>
            <a:ext cx="896448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Рефлексия: обратная связь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526" t="27153" r="19279" b="21439"/>
          <a:stretch>
            <a:fillRect/>
          </a:stretch>
        </p:blipFill>
        <p:spPr bwMode="auto">
          <a:xfrm>
            <a:off x="59500" y="1340768"/>
            <a:ext cx="9084500" cy="544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Google Shape;112;p2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Google Shape;114;p27"/>
          <p:cNvSpPr txBox="1">
            <a:spLocks noChangeArrowheads="1"/>
          </p:cNvSpPr>
          <p:nvPr/>
        </p:nvSpPr>
        <p:spPr bwMode="auto">
          <a:xfrm>
            <a:off x="514350" y="3234267"/>
            <a:ext cx="7924800" cy="72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4375" rIns="0" bIns="0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ts val="2800"/>
              <a:buFont typeface="Arial" pitchFamily="34" charset="0"/>
              <a:buNone/>
            </a:pPr>
            <a:r>
              <a:rPr lang="ru-RU" altLang="ru-RU" sz="2400" b="1">
                <a:solidFill>
                  <a:srgbClr val="3E2B2E"/>
                </a:solidFill>
                <a:latin typeface="Oswald" pitchFamily="2" charset="-52"/>
                <a:sym typeface="Oswald" pitchFamily="2" charset="-52"/>
              </a:rPr>
              <a:t>СПАСИБО ЗА ВНИМАНИЕ!</a:t>
            </a:r>
          </a:p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ts val="2800"/>
              <a:buFont typeface="Arial" pitchFamily="34" charset="0"/>
              <a:buNone/>
            </a:pPr>
            <a:endParaRPr lang="ru-RU" altLang="ru-RU" sz="2400" b="1">
              <a:solidFill>
                <a:srgbClr val="3E2B2E"/>
              </a:solidFill>
              <a:latin typeface="Oswald" pitchFamily="2" charset="-52"/>
              <a:sym typeface="Oswald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Турбулентность современного мира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«Этическая импровизация»</a:t>
            </a:r>
          </a:p>
          <a:p>
            <a:pPr>
              <a:buNone/>
            </a:pPr>
            <a:r>
              <a:rPr lang="ru-RU" dirty="0" smtClean="0"/>
              <a:t>Этический релятивизм</a:t>
            </a:r>
          </a:p>
          <a:p>
            <a:pPr>
              <a:buNone/>
            </a:pPr>
            <a:r>
              <a:rPr lang="ru-RU" dirty="0" smtClean="0"/>
              <a:t>Стирание нормы</a:t>
            </a:r>
            <a:endParaRPr lang="ru-RU" dirty="0"/>
          </a:p>
        </p:txBody>
      </p:sp>
      <p:pic>
        <p:nvPicPr>
          <p:cNvPr id="4" name="Рисунок 3" descr="Splitter_30_08_2018_K7A8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501008"/>
            <a:ext cx="4320480" cy="3024336"/>
          </a:xfrm>
          <a:prstGeom prst="rect">
            <a:avLst/>
          </a:prstGeom>
        </p:spPr>
      </p:pic>
      <p:pic>
        <p:nvPicPr>
          <p:cNvPr id="6" name="Рисунок 5" descr="Ethics-Blog-760x550-760x5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2427" y="1772816"/>
            <a:ext cx="3681573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>
            <a:extLst>
              <a:ext uri="{FF2B5EF4-FFF2-40B4-BE49-F238E27FC236}">
                <a16:creationId xmlns="" xmlns:a16="http://schemas.microsoft.com/office/drawing/2014/main" id="{944DC146-740B-FB48-B6E8-E30CF52721A8}"/>
              </a:ext>
            </a:extLst>
          </p:cNvPr>
          <p:cNvSpPr/>
          <p:nvPr/>
        </p:nvSpPr>
        <p:spPr>
          <a:xfrm>
            <a:off x="-841530" y="-1117999"/>
            <a:ext cx="3269380" cy="4266602"/>
          </a:xfrm>
          <a:prstGeom prst="diamond">
            <a:avLst/>
          </a:prstGeom>
          <a:solidFill>
            <a:srgbClr val="EBE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3" rIns="76805" bIns="38403" rtlCol="0" anchor="ctr"/>
          <a:lstStyle/>
          <a:p>
            <a:pPr algn="ctr" defTabSz="768053">
              <a:defRPr/>
            </a:pPr>
            <a:endParaRPr lang="ru-RU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Ромб 7">
            <a:extLst>
              <a:ext uri="{FF2B5EF4-FFF2-40B4-BE49-F238E27FC236}">
                <a16:creationId xmlns="" xmlns:a16="http://schemas.microsoft.com/office/drawing/2014/main" id="{3F16427E-215B-BF47-BD19-5B796755CC72}"/>
              </a:ext>
            </a:extLst>
          </p:cNvPr>
          <p:cNvSpPr/>
          <p:nvPr/>
        </p:nvSpPr>
        <p:spPr>
          <a:xfrm>
            <a:off x="-607208" y="-1109678"/>
            <a:ext cx="2780586" cy="3575085"/>
          </a:xfrm>
          <a:prstGeom prst="diamond">
            <a:avLst/>
          </a:prstGeom>
          <a:solidFill>
            <a:srgbClr val="6E6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3" rIns="76805" bIns="38403" rtlCol="0" anchor="ctr"/>
          <a:lstStyle/>
          <a:p>
            <a:pPr algn="ctr" defTabSz="768053">
              <a:defRPr/>
            </a:pPr>
            <a:endParaRPr lang="ru-RU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Ромб 8">
            <a:extLst>
              <a:ext uri="{FF2B5EF4-FFF2-40B4-BE49-F238E27FC236}">
                <a16:creationId xmlns="" xmlns:a16="http://schemas.microsoft.com/office/drawing/2014/main" id="{AB09D9BD-28FF-3842-9460-9A35780799AB}"/>
              </a:ext>
            </a:extLst>
          </p:cNvPr>
          <p:cNvSpPr/>
          <p:nvPr/>
        </p:nvSpPr>
        <p:spPr>
          <a:xfrm rot="5400000">
            <a:off x="4174898" y="4179134"/>
            <a:ext cx="1879170" cy="1409378"/>
          </a:xfrm>
          <a:prstGeom prst="diamond">
            <a:avLst/>
          </a:prstGeom>
          <a:solidFill>
            <a:srgbClr val="6E6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3" rIns="76805" bIns="38403" rtlCol="0" anchor="ctr"/>
          <a:lstStyle/>
          <a:p>
            <a:pPr algn="ctr" defTabSz="768053">
              <a:defRPr/>
            </a:pPr>
            <a:endParaRPr lang="ru-RU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Ромб 9">
            <a:extLst>
              <a:ext uri="{FF2B5EF4-FFF2-40B4-BE49-F238E27FC236}">
                <a16:creationId xmlns="" xmlns:a16="http://schemas.microsoft.com/office/drawing/2014/main" id="{35F808DB-3E92-624B-AFE7-B0CD105D221D}"/>
              </a:ext>
            </a:extLst>
          </p:cNvPr>
          <p:cNvSpPr/>
          <p:nvPr/>
        </p:nvSpPr>
        <p:spPr>
          <a:xfrm rot="5400000">
            <a:off x="4851814" y="4469241"/>
            <a:ext cx="1105552" cy="829164"/>
          </a:xfrm>
          <a:prstGeom prst="diamond">
            <a:avLst/>
          </a:prstGeom>
          <a:solidFill>
            <a:srgbClr val="EBE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3" rIns="76805" bIns="38403" rtlCol="0" anchor="ctr"/>
          <a:lstStyle/>
          <a:p>
            <a:pPr algn="ctr" defTabSz="768053">
              <a:defRPr/>
            </a:pPr>
            <a:endParaRPr lang="ru-RU" sz="15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07" y="-3016635"/>
            <a:ext cx="5692320" cy="7631032"/>
          </a:xfrm>
          <a:prstGeom prst="diamond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44366" y="3273984"/>
            <a:ext cx="3711609" cy="1340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2800" b="1" i="0" u="none" strike="noStrike" cap="none">
                <a:solidFill>
                  <a:srgbClr val="1F37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ЛАНДШАФТ СОВРЕМЕННОГО ОБРАЗОВАНИЯ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T Norms Heavy" panose="02000503030000020004" pitchFamily="2" charset="-52"/>
            </a:endParaRPr>
          </a:p>
        </p:txBody>
      </p:sp>
      <p:sp>
        <p:nvSpPr>
          <p:cNvPr id="15" name="Подзаголовок 7"/>
          <p:cNvSpPr txBox="1">
            <a:spLocks/>
          </p:cNvSpPr>
          <p:nvPr/>
        </p:nvSpPr>
        <p:spPr>
          <a:xfrm>
            <a:off x="488983" y="4652803"/>
            <a:ext cx="2664624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b="0" dirty="0" smtClean="0">
                <a:solidFill>
                  <a:srgbClr val="6E6159"/>
                </a:solidFill>
                <a:latin typeface="+mn-lt"/>
              </a:rPr>
              <a:t>Вызов № 2</a:t>
            </a:r>
            <a:endParaRPr lang="ru-RU" sz="1800" b="0" dirty="0">
              <a:solidFill>
                <a:srgbClr val="6E6159"/>
              </a:solidFill>
              <a:latin typeface="+mn-lt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61ED1D1-6C45-B94F-A8D4-E58B6F08AA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1520" y="5104081"/>
            <a:ext cx="1664407" cy="14386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58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Возрастной разрыв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3340968"/>
          </a:xfrm>
        </p:spPr>
        <p:txBody>
          <a:bodyPr>
            <a:normAutofit/>
          </a:bodyPr>
          <a:lstStyle/>
          <a:p>
            <a:pPr marL="0" indent="19050" algn="just">
              <a:buNone/>
            </a:pPr>
            <a:r>
              <a:rPr lang="ru-RU" sz="2400" dirty="0" smtClean="0"/>
              <a:t>Большинство учителей в российской школе -поколения «</a:t>
            </a:r>
            <a:r>
              <a:rPr lang="ru-RU" sz="2400" dirty="0" err="1" smtClean="0"/>
              <a:t>бэбибумеров</a:t>
            </a:r>
            <a:r>
              <a:rPr lang="ru-RU" sz="2400" dirty="0" smtClean="0"/>
              <a:t>» (37,15%), </a:t>
            </a:r>
          </a:p>
          <a:p>
            <a:pPr marL="0" indent="19050" algn="just">
              <a:buNone/>
            </a:pPr>
            <a:r>
              <a:rPr lang="ru-RU" sz="2400" dirty="0" smtClean="0"/>
              <a:t>Современные школьники – поколение Z.</a:t>
            </a:r>
          </a:p>
          <a:p>
            <a:pPr marL="0" indent="19050" algn="just">
              <a:buNone/>
            </a:pPr>
            <a:r>
              <a:rPr lang="ru-RU" sz="2400" dirty="0" smtClean="0"/>
              <a:t>Средний возрастной разрыв между поколениями учеников и учителей - </a:t>
            </a:r>
            <a:r>
              <a:rPr lang="ru-RU" sz="2400" b="1" dirty="0" smtClean="0">
                <a:solidFill>
                  <a:srgbClr val="FF0000"/>
                </a:solidFill>
              </a:rPr>
              <a:t>47 лет </a:t>
            </a:r>
            <a:endParaRPr lang="ru-RU" sz="2400" dirty="0"/>
          </a:p>
        </p:txBody>
      </p:sp>
      <p:pic>
        <p:nvPicPr>
          <p:cNvPr id="4" name="Рисунок 3" descr="1163x775_0xc0a8392b_17559546871490860233.jpeg"/>
          <p:cNvPicPr>
            <a:picLocks noChangeAspect="1"/>
          </p:cNvPicPr>
          <p:nvPr/>
        </p:nvPicPr>
        <p:blipFill>
          <a:blip r:embed="rId3" cstate="print"/>
          <a:srcRect b="16911"/>
          <a:stretch>
            <a:fillRect/>
          </a:stretch>
        </p:blipFill>
        <p:spPr>
          <a:xfrm>
            <a:off x="467544" y="3284984"/>
            <a:ext cx="7920880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444641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Картина нового мира образования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(М.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Серр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8"/>
            <a:ext cx="8435280" cy="4713387"/>
          </a:xfrm>
        </p:spPr>
        <p:txBody>
          <a:bodyPr/>
          <a:lstStyle/>
          <a:p>
            <a:pPr indent="19050" algn="just">
              <a:buAutoNum type="arabicPeriod"/>
            </a:pPr>
            <a:r>
              <a:rPr lang="ru-RU" dirty="0" smtClean="0"/>
              <a:t>Колоссальный </a:t>
            </a:r>
            <a:r>
              <a:rPr lang="ru-RU" dirty="0" smtClean="0">
                <a:solidFill>
                  <a:srgbClr val="FF0000"/>
                </a:solidFill>
              </a:rPr>
              <a:t>мировоззренческий разрыв </a:t>
            </a:r>
            <a:r>
              <a:rPr lang="ru-RU" dirty="0" smtClean="0"/>
              <a:t>между поколениями учителей и учеников</a:t>
            </a:r>
          </a:p>
          <a:p>
            <a:pPr indent="19050" algn="just">
              <a:buNone/>
            </a:pPr>
            <a:endParaRPr lang="ru-RU" dirty="0" smtClean="0"/>
          </a:p>
          <a:p>
            <a:pPr indent="19050" algn="just">
              <a:buNone/>
            </a:pPr>
            <a:endParaRPr lang="ru-RU" dirty="0" smtClean="0"/>
          </a:p>
          <a:p>
            <a:pPr indent="19050" algn="just">
              <a:buNone/>
            </a:pPr>
            <a:r>
              <a:rPr lang="en-US" i="1" dirty="0" smtClean="0"/>
              <a:t> </a:t>
            </a:r>
            <a:endParaRPr lang="ru-RU" i="1" dirty="0"/>
          </a:p>
        </p:txBody>
      </p:sp>
      <p:pic>
        <p:nvPicPr>
          <p:cNvPr id="5" name="Рисунок 4" descr="paintings_hands_michelangelo_the_creation_of_adam_desktop_3840x1200_hd-wallpaper-914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96952"/>
            <a:ext cx="9144000" cy="3861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1708</Words>
  <Application>Microsoft Office PowerPoint</Application>
  <PresentationFormat>Экран (4:3)</PresentationFormat>
  <Paragraphs>403</Paragraphs>
  <Slides>57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Слайд 1</vt:lpstr>
      <vt:lpstr>Слайд 2</vt:lpstr>
      <vt:lpstr>Слайд 3</vt:lpstr>
      <vt:lpstr>БУДУЩЕЕ УЖЕ НАСТУПИЛО</vt:lpstr>
      <vt:lpstr>Слайд 5</vt:lpstr>
      <vt:lpstr>Турбулентность современного мира</vt:lpstr>
      <vt:lpstr>Слайд 7</vt:lpstr>
      <vt:lpstr> Возрастной разрыв</vt:lpstr>
      <vt:lpstr>Картина нового мира образования  (М. Серр)</vt:lpstr>
      <vt:lpstr>Картина нового мира образования  (М. Серр)</vt:lpstr>
      <vt:lpstr>Картина нового мира образования (М. Серр)</vt:lpstr>
      <vt:lpstr>Слайд 12</vt:lpstr>
      <vt:lpstr>Слайд 13</vt:lpstr>
      <vt:lpstr>Образ учителя: глобальный контекст</vt:lpstr>
      <vt:lpstr>МИРОВАЯ ПАЛИТРА ПРОФЕССИОНАЛЬНО-ЛИЧНОСТНЫХ КАЧЕСТВ ПЕДАГОГА</vt:lpstr>
      <vt:lpstr>TОП-10 КАЧЕСТВ УЧИТЕЛЯ</vt:lpstr>
      <vt:lpstr>Слайд 17</vt:lpstr>
      <vt:lpstr>Слайд 18</vt:lpstr>
      <vt:lpstr>ИНДИВИДУАЛЬНЫЙ ОБРАЗОВАТЕЛЬНЫЙ МАРШРУТ ВНЕУЧЕБНОЙ ДЕЯТЕЛЬНОСТИ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Анализ сильных и дефицитарных зон воспитательного пространства </vt:lpstr>
      <vt:lpstr>Анализ сильных и дефицитарных зон воспитательного пространства </vt:lpstr>
      <vt:lpstr>Анализ сильных и дефицитарных зон воспитательного пространства </vt:lpstr>
      <vt:lpstr>Слайд 33</vt:lpstr>
      <vt:lpstr>Слайд 34</vt:lpstr>
      <vt:lpstr>Слайд 35</vt:lpstr>
      <vt:lpstr>Формы детско-взрослых сообществ?</vt:lpstr>
      <vt:lpstr>Карта возможностей города</vt:lpstr>
      <vt:lpstr>Слайд 38</vt:lpstr>
      <vt:lpstr>Слайд 39</vt:lpstr>
      <vt:lpstr>Слайд 40</vt:lpstr>
      <vt:lpstr>Сопровождение учащихся</vt:lpstr>
      <vt:lpstr>Слайд 42</vt:lpstr>
      <vt:lpstr>Слайд 43</vt:lpstr>
      <vt:lpstr>Слайд 44</vt:lpstr>
      <vt:lpstr>Слайд 45</vt:lpstr>
      <vt:lpstr>Слайд 46</vt:lpstr>
      <vt:lpstr>Планирование образовательного события</vt:lpstr>
      <vt:lpstr>Реализация образовательного события</vt:lpstr>
      <vt:lpstr>Слайд 49</vt:lpstr>
      <vt:lpstr>Слайд 50</vt:lpstr>
      <vt:lpstr>Рефлексия: обратная связь</vt:lpstr>
      <vt:lpstr>Рефлексия: обратная связь</vt:lpstr>
      <vt:lpstr>Рефлексия: обратная связь</vt:lpstr>
      <vt:lpstr>Рефлексия: обратная связь</vt:lpstr>
      <vt:lpstr>Рефлексия: обратная связь</vt:lpstr>
      <vt:lpstr>Рефлексия: обратная связь</vt:lpstr>
      <vt:lpstr>Слайд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 образовательного события</dc:title>
  <dc:creator>user</dc:creator>
  <cp:lastModifiedBy>Пользователь Windows</cp:lastModifiedBy>
  <cp:revision>53</cp:revision>
  <dcterms:created xsi:type="dcterms:W3CDTF">2024-03-09T15:57:53Z</dcterms:created>
  <dcterms:modified xsi:type="dcterms:W3CDTF">2024-10-28T09:04:44Z</dcterms:modified>
</cp:coreProperties>
</file>